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Futura" panose="020B0602020204020303" pitchFamily="34" charset="-79"/>
      <p:regular r:id="rId12"/>
    </p:embeddedFont>
    <p:embeddedFont>
      <p:font typeface="Futura Bold" panose="020B0602020204020303" pitchFamily="34" charset="-79"/>
      <p:regular r:id="rId13"/>
      <p:italic r:id="rId14"/>
      <p:boldItalic r:id="rId15"/>
    </p:embeddedFont>
    <p:embeddedFont>
      <p:font typeface="Futura Ultra-Bold" panose="020B0602020204020303" pitchFamily="34" charset="-79"/>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autoAdjust="0"/>
    <p:restoredTop sz="94565" autoAdjust="0"/>
  </p:normalViewPr>
  <p:slideViewPr>
    <p:cSldViewPr>
      <p:cViewPr varScale="1">
        <p:scale>
          <a:sx n="60" d="100"/>
          <a:sy n="60" d="100"/>
        </p:scale>
        <p:origin x="1288" y="4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svg"/><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sv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931" y="-136800"/>
            <a:ext cx="4487194" cy="10560600"/>
            <a:chOff x="0" y="0"/>
            <a:chExt cx="695184" cy="1636113"/>
          </a:xfrm>
        </p:grpSpPr>
        <p:sp>
          <p:nvSpPr>
            <p:cNvPr id="3" name="Freeform 3"/>
            <p:cNvSpPr/>
            <p:nvPr/>
          </p:nvSpPr>
          <p:spPr>
            <a:xfrm>
              <a:off x="0" y="0"/>
              <a:ext cx="695184" cy="1636113"/>
            </a:xfrm>
            <a:custGeom>
              <a:avLst/>
              <a:gdLst/>
              <a:ahLst/>
              <a:cxnLst/>
              <a:rect l="l" t="t" r="r" b="b"/>
              <a:pathLst>
                <a:path w="695184" h="1636113">
                  <a:moveTo>
                    <a:pt x="0" y="0"/>
                  </a:moveTo>
                  <a:lnTo>
                    <a:pt x="695184" y="0"/>
                  </a:lnTo>
                  <a:lnTo>
                    <a:pt x="695184" y="1636113"/>
                  </a:lnTo>
                  <a:lnTo>
                    <a:pt x="0" y="1636113"/>
                  </a:lnTo>
                  <a:close/>
                </a:path>
              </a:pathLst>
            </a:custGeom>
            <a:blipFill>
              <a:blip r:embed="rId2"/>
              <a:stretch>
                <a:fillRect l="-82951" r="-169962"/>
              </a:stretch>
            </a:blipFill>
          </p:spPr>
          <p:txBody>
            <a:bodyPr/>
            <a:lstStyle/>
            <a:p>
              <a:endParaRPr lang="en-BH"/>
            </a:p>
          </p:txBody>
        </p:sp>
      </p:grpSp>
      <p:sp>
        <p:nvSpPr>
          <p:cNvPr id="4" name="AutoShape 4"/>
          <p:cNvSpPr/>
          <p:nvPr/>
        </p:nvSpPr>
        <p:spPr>
          <a:xfrm>
            <a:off x="5261359" y="1897380"/>
            <a:ext cx="0" cy="6492240"/>
          </a:xfrm>
          <a:prstGeom prst="line">
            <a:avLst/>
          </a:prstGeom>
          <a:ln w="38100" cap="flat">
            <a:solidFill>
              <a:srgbClr val="FFFFFF"/>
            </a:solidFill>
            <a:prstDash val="solid"/>
            <a:headEnd type="none" w="sm" len="sm"/>
            <a:tailEnd type="none" w="sm" len="sm"/>
          </a:ln>
        </p:spPr>
        <p:txBody>
          <a:bodyPr/>
          <a:lstStyle/>
          <a:p>
            <a:endParaRPr lang="en-BH"/>
          </a:p>
        </p:txBody>
      </p:sp>
      <p:grpSp>
        <p:nvGrpSpPr>
          <p:cNvPr id="5" name="Group 5"/>
          <p:cNvGrpSpPr/>
          <p:nvPr/>
        </p:nvGrpSpPr>
        <p:grpSpPr>
          <a:xfrm>
            <a:off x="5261359" y="5716906"/>
            <a:ext cx="7417595" cy="2021344"/>
            <a:chOff x="0" y="0"/>
            <a:chExt cx="1953605" cy="204586"/>
          </a:xfrm>
        </p:grpSpPr>
        <p:sp>
          <p:nvSpPr>
            <p:cNvPr id="6" name="Freeform 6"/>
            <p:cNvSpPr/>
            <p:nvPr/>
          </p:nvSpPr>
          <p:spPr>
            <a:xfrm>
              <a:off x="0" y="0"/>
              <a:ext cx="1953605" cy="204586"/>
            </a:xfrm>
            <a:custGeom>
              <a:avLst/>
              <a:gdLst/>
              <a:ahLst/>
              <a:cxnLst/>
              <a:rect l="l" t="t" r="r" b="b"/>
              <a:pathLst>
                <a:path w="1953605" h="204586">
                  <a:moveTo>
                    <a:pt x="0" y="0"/>
                  </a:moveTo>
                  <a:lnTo>
                    <a:pt x="1953605" y="0"/>
                  </a:lnTo>
                  <a:lnTo>
                    <a:pt x="1953605" y="204586"/>
                  </a:lnTo>
                  <a:lnTo>
                    <a:pt x="0" y="204586"/>
                  </a:lnTo>
                  <a:close/>
                </a:path>
              </a:pathLst>
            </a:custGeom>
            <a:solidFill>
              <a:srgbClr val="2C5E6F"/>
            </a:solidFill>
          </p:spPr>
          <p:txBody>
            <a:bodyPr/>
            <a:lstStyle/>
            <a:p>
              <a:endParaRPr lang="en-BH" dirty="0"/>
            </a:p>
          </p:txBody>
        </p:sp>
        <p:sp>
          <p:nvSpPr>
            <p:cNvPr id="7" name="TextBox 7"/>
            <p:cNvSpPr txBox="1"/>
            <p:nvPr/>
          </p:nvSpPr>
          <p:spPr>
            <a:xfrm>
              <a:off x="0" y="-38100"/>
              <a:ext cx="1953605" cy="242686"/>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904758" y="725717"/>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H"/>
          </a:p>
        </p:txBody>
      </p:sp>
      <p:sp>
        <p:nvSpPr>
          <p:cNvPr id="9" name="Freeform 9"/>
          <p:cNvSpPr/>
          <p:nvPr/>
        </p:nvSpPr>
        <p:spPr>
          <a:xfrm>
            <a:off x="14107585" y="725717"/>
            <a:ext cx="1360077" cy="1360077"/>
          </a:xfrm>
          <a:custGeom>
            <a:avLst/>
            <a:gdLst/>
            <a:ahLst/>
            <a:cxnLst/>
            <a:rect l="l" t="t" r="r" b="b"/>
            <a:pathLst>
              <a:path w="1360077" h="1360077">
                <a:moveTo>
                  <a:pt x="0" y="0"/>
                </a:moveTo>
                <a:lnTo>
                  <a:pt x="1360077" y="0"/>
                </a:lnTo>
                <a:lnTo>
                  <a:pt x="1360077" y="1360077"/>
                </a:lnTo>
                <a:lnTo>
                  <a:pt x="0" y="13600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H"/>
          </a:p>
        </p:txBody>
      </p:sp>
      <p:sp>
        <p:nvSpPr>
          <p:cNvPr id="10" name="Freeform 10"/>
          <p:cNvSpPr/>
          <p:nvPr/>
        </p:nvSpPr>
        <p:spPr>
          <a:xfrm rot="-1618468" flipV="1">
            <a:off x="13436369" y="5420242"/>
            <a:ext cx="9008639" cy="4642207"/>
          </a:xfrm>
          <a:custGeom>
            <a:avLst/>
            <a:gdLst/>
            <a:ahLst/>
            <a:cxnLst/>
            <a:rect l="l" t="t" r="r" b="b"/>
            <a:pathLst>
              <a:path w="9008639" h="4642207">
                <a:moveTo>
                  <a:pt x="0" y="4642207"/>
                </a:moveTo>
                <a:lnTo>
                  <a:pt x="9008640" y="4642207"/>
                </a:lnTo>
                <a:lnTo>
                  <a:pt x="9008640" y="0"/>
                </a:lnTo>
                <a:lnTo>
                  <a:pt x="0" y="0"/>
                </a:lnTo>
                <a:lnTo>
                  <a:pt x="0" y="464220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H"/>
          </a:p>
        </p:txBody>
      </p:sp>
      <p:sp>
        <p:nvSpPr>
          <p:cNvPr id="11" name="TextBox 11"/>
          <p:cNvSpPr txBox="1"/>
          <p:nvPr/>
        </p:nvSpPr>
        <p:spPr>
          <a:xfrm>
            <a:off x="5128019" y="3214120"/>
            <a:ext cx="11732669" cy="2021344"/>
          </a:xfrm>
          <a:prstGeom prst="rect">
            <a:avLst/>
          </a:prstGeom>
        </p:spPr>
        <p:txBody>
          <a:bodyPr lIns="0" tIns="0" rIns="0" bIns="0" rtlCol="0" anchor="t">
            <a:spAutoFit/>
          </a:bodyPr>
          <a:lstStyle/>
          <a:p>
            <a:pPr algn="l">
              <a:lnSpc>
                <a:spcPts val="7205"/>
              </a:lnSpc>
            </a:pPr>
            <a:r>
              <a:rPr lang="en-US" sz="7205" b="1">
                <a:solidFill>
                  <a:srgbClr val="737373"/>
                </a:solidFill>
                <a:latin typeface="Futura Bold"/>
                <a:ea typeface="Futura Bold"/>
                <a:cs typeface="Futura Bold"/>
                <a:sym typeface="Futura Bold"/>
              </a:rPr>
              <a:t>REAL DRINKING-WATER QUALITY IN GERMANY</a:t>
            </a:r>
          </a:p>
        </p:txBody>
      </p:sp>
      <p:sp>
        <p:nvSpPr>
          <p:cNvPr id="12" name="TextBox 12"/>
          <p:cNvSpPr txBox="1"/>
          <p:nvPr/>
        </p:nvSpPr>
        <p:spPr>
          <a:xfrm>
            <a:off x="5904758" y="2614487"/>
            <a:ext cx="6968805" cy="836333"/>
          </a:xfrm>
          <a:prstGeom prst="rect">
            <a:avLst/>
          </a:prstGeom>
        </p:spPr>
        <p:txBody>
          <a:bodyPr lIns="0" tIns="0" rIns="0" bIns="0" rtlCol="0" anchor="t">
            <a:spAutoFit/>
          </a:bodyPr>
          <a:lstStyle/>
          <a:p>
            <a:pPr algn="l">
              <a:lnSpc>
                <a:spcPts val="6112"/>
              </a:lnSpc>
            </a:pPr>
            <a:r>
              <a:rPr lang="en-US" sz="4366">
                <a:solidFill>
                  <a:srgbClr val="FFFFFF"/>
                </a:solidFill>
                <a:latin typeface="Futura"/>
                <a:ea typeface="Futura"/>
                <a:cs typeface="Futura"/>
                <a:sym typeface="Futura"/>
              </a:rPr>
              <a:t>WATER CONSERVATION :</a:t>
            </a:r>
          </a:p>
        </p:txBody>
      </p:sp>
      <p:sp>
        <p:nvSpPr>
          <p:cNvPr id="13" name="TextBox 13"/>
          <p:cNvSpPr txBox="1"/>
          <p:nvPr/>
        </p:nvSpPr>
        <p:spPr>
          <a:xfrm>
            <a:off x="5583058" y="5848126"/>
            <a:ext cx="6774196" cy="1809919"/>
          </a:xfrm>
          <a:prstGeom prst="rect">
            <a:avLst/>
          </a:prstGeom>
        </p:spPr>
        <p:txBody>
          <a:bodyPr lIns="0" tIns="0" rIns="0" bIns="0" rtlCol="0" anchor="t">
            <a:spAutoFit/>
          </a:bodyPr>
          <a:lstStyle/>
          <a:p>
            <a:pPr algn="l">
              <a:lnSpc>
                <a:spcPts val="3578"/>
              </a:lnSpc>
            </a:pPr>
            <a:r>
              <a:rPr lang="en-US" sz="2556" dirty="0">
                <a:solidFill>
                  <a:srgbClr val="E4E4E4"/>
                </a:solidFill>
                <a:latin typeface="Futura"/>
                <a:ea typeface="Futura"/>
                <a:cs typeface="Futura"/>
                <a:sym typeface="Futura"/>
              </a:rPr>
              <a:t>Group 7</a:t>
            </a:r>
          </a:p>
          <a:p>
            <a:pPr algn="l">
              <a:lnSpc>
                <a:spcPts val="3578"/>
              </a:lnSpc>
            </a:pPr>
            <a:r>
              <a:rPr lang="en-US" sz="2556" dirty="0">
                <a:solidFill>
                  <a:srgbClr val="E4E4E4"/>
                </a:solidFill>
                <a:latin typeface="Futura"/>
                <a:ea typeface="Futura"/>
                <a:cs typeface="Futura"/>
                <a:sym typeface="Futura"/>
              </a:rPr>
              <a:t>Zahra </a:t>
            </a:r>
            <a:r>
              <a:rPr lang="en-US" sz="2556" dirty="0" err="1">
                <a:solidFill>
                  <a:srgbClr val="E4E4E4"/>
                </a:solidFill>
                <a:latin typeface="Futura"/>
                <a:ea typeface="Futura"/>
                <a:cs typeface="Futura"/>
                <a:sym typeface="Futura"/>
              </a:rPr>
              <a:t>Alrosani</a:t>
            </a:r>
            <a:endParaRPr lang="en-US" sz="2556" dirty="0">
              <a:solidFill>
                <a:srgbClr val="E4E4E4"/>
              </a:solidFill>
              <a:latin typeface="Futura"/>
              <a:ea typeface="Futura"/>
              <a:cs typeface="Futura"/>
              <a:sym typeface="Futura"/>
            </a:endParaRPr>
          </a:p>
          <a:p>
            <a:pPr algn="l">
              <a:lnSpc>
                <a:spcPts val="3578"/>
              </a:lnSpc>
            </a:pPr>
            <a:r>
              <a:rPr lang="en-US" sz="2556" dirty="0">
                <a:solidFill>
                  <a:srgbClr val="E4E4E4"/>
                </a:solidFill>
                <a:latin typeface="Futura"/>
                <a:ea typeface="Futura"/>
                <a:cs typeface="Futura"/>
                <a:sym typeface="Futura"/>
              </a:rPr>
              <a:t>Fatema Sultan</a:t>
            </a:r>
          </a:p>
          <a:p>
            <a:pPr algn="l">
              <a:lnSpc>
                <a:spcPts val="3578"/>
              </a:lnSpc>
            </a:pPr>
            <a:r>
              <a:rPr lang="en-US" sz="2556" dirty="0">
                <a:solidFill>
                  <a:srgbClr val="E4E4E4"/>
                </a:solidFill>
                <a:latin typeface="Futura"/>
                <a:ea typeface="Futura"/>
                <a:cs typeface="Futura"/>
                <a:sym typeface="Futura"/>
              </a:rPr>
              <a:t>Reem Alansari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0906" y="2243384"/>
            <a:ext cx="19112135" cy="2791662"/>
            <a:chOff x="0" y="0"/>
            <a:chExt cx="5033649" cy="735253"/>
          </a:xfrm>
        </p:grpSpPr>
        <p:sp>
          <p:nvSpPr>
            <p:cNvPr id="3" name="Freeform 3"/>
            <p:cNvSpPr/>
            <p:nvPr/>
          </p:nvSpPr>
          <p:spPr>
            <a:xfrm>
              <a:off x="0" y="0"/>
              <a:ext cx="5033649" cy="735253"/>
            </a:xfrm>
            <a:custGeom>
              <a:avLst/>
              <a:gdLst/>
              <a:ahLst/>
              <a:cxnLst/>
              <a:rect l="l" t="t" r="r" b="b"/>
              <a:pathLst>
                <a:path w="5033649" h="735253">
                  <a:moveTo>
                    <a:pt x="0" y="0"/>
                  </a:moveTo>
                  <a:lnTo>
                    <a:pt x="5033649" y="0"/>
                  </a:lnTo>
                  <a:lnTo>
                    <a:pt x="5033649" y="735253"/>
                  </a:lnTo>
                  <a:lnTo>
                    <a:pt x="0" y="735253"/>
                  </a:lnTo>
                  <a:close/>
                </a:path>
              </a:pathLst>
            </a:custGeom>
            <a:solidFill>
              <a:srgbClr val="2C5E6F"/>
            </a:solidFill>
          </p:spPr>
          <p:txBody>
            <a:bodyPr/>
            <a:lstStyle/>
            <a:p>
              <a:endParaRPr lang="en-BH"/>
            </a:p>
          </p:txBody>
        </p:sp>
        <p:sp>
          <p:nvSpPr>
            <p:cNvPr id="4" name="TextBox 4"/>
            <p:cNvSpPr txBox="1"/>
            <p:nvPr/>
          </p:nvSpPr>
          <p:spPr>
            <a:xfrm>
              <a:off x="0" y="-95250"/>
              <a:ext cx="5033649" cy="830503"/>
            </a:xfrm>
            <a:prstGeom prst="rect">
              <a:avLst/>
            </a:prstGeom>
          </p:spPr>
          <p:txBody>
            <a:bodyPr lIns="50800" tIns="50800" rIns="50800" bIns="50800" rtlCol="0" anchor="ctr"/>
            <a:lstStyle/>
            <a:p>
              <a:pPr algn="ctr">
                <a:lnSpc>
                  <a:spcPts val="3578"/>
                </a:lnSpc>
              </a:pPr>
              <a:endParaRPr/>
            </a:p>
          </p:txBody>
        </p:sp>
      </p:grpSp>
      <p:sp>
        <p:nvSpPr>
          <p:cNvPr id="5" name="Freeform 5"/>
          <p:cNvSpPr/>
          <p:nvPr/>
        </p:nvSpPr>
        <p:spPr>
          <a:xfrm>
            <a:off x="10573145" y="725717"/>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
        <p:nvSpPr>
          <p:cNvPr id="6" name="Freeform 6"/>
          <p:cNvSpPr/>
          <p:nvPr/>
        </p:nvSpPr>
        <p:spPr>
          <a:xfrm>
            <a:off x="15428084" y="7669753"/>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grpSp>
        <p:nvGrpSpPr>
          <p:cNvPr id="7" name="Group 7"/>
          <p:cNvGrpSpPr/>
          <p:nvPr/>
        </p:nvGrpSpPr>
        <p:grpSpPr>
          <a:xfrm>
            <a:off x="-183229" y="6091519"/>
            <a:ext cx="18654458" cy="4320242"/>
            <a:chOff x="0" y="0"/>
            <a:chExt cx="2890064" cy="669319"/>
          </a:xfrm>
        </p:grpSpPr>
        <p:sp>
          <p:nvSpPr>
            <p:cNvPr id="8" name="Freeform 8"/>
            <p:cNvSpPr/>
            <p:nvPr/>
          </p:nvSpPr>
          <p:spPr>
            <a:xfrm>
              <a:off x="0" y="0"/>
              <a:ext cx="2890064" cy="669319"/>
            </a:xfrm>
            <a:custGeom>
              <a:avLst/>
              <a:gdLst/>
              <a:ahLst/>
              <a:cxnLst/>
              <a:rect l="l" t="t" r="r" b="b"/>
              <a:pathLst>
                <a:path w="2890064" h="669319">
                  <a:moveTo>
                    <a:pt x="0" y="0"/>
                  </a:moveTo>
                  <a:lnTo>
                    <a:pt x="2890064" y="0"/>
                  </a:lnTo>
                  <a:lnTo>
                    <a:pt x="2890064" y="669319"/>
                  </a:lnTo>
                  <a:lnTo>
                    <a:pt x="0" y="669319"/>
                  </a:lnTo>
                  <a:close/>
                </a:path>
              </a:pathLst>
            </a:custGeom>
            <a:blipFill>
              <a:blip r:embed="rId4"/>
              <a:stretch>
                <a:fillRect t="-51378" b="-156813"/>
              </a:stretch>
            </a:blipFill>
          </p:spPr>
          <p:txBody>
            <a:bodyPr/>
            <a:lstStyle/>
            <a:p>
              <a:endParaRPr lang="en-BH"/>
            </a:p>
          </p:txBody>
        </p:sp>
      </p:grpSp>
      <p:sp>
        <p:nvSpPr>
          <p:cNvPr id="9" name="Freeform 9"/>
          <p:cNvSpPr/>
          <p:nvPr/>
        </p:nvSpPr>
        <p:spPr>
          <a:xfrm>
            <a:off x="1028700" y="725717"/>
            <a:ext cx="1360077" cy="1360077"/>
          </a:xfrm>
          <a:custGeom>
            <a:avLst/>
            <a:gdLst/>
            <a:ahLst/>
            <a:cxnLst/>
            <a:rect l="l" t="t" r="r" b="b"/>
            <a:pathLst>
              <a:path w="1360077" h="1360077">
                <a:moveTo>
                  <a:pt x="0" y="0"/>
                </a:moveTo>
                <a:lnTo>
                  <a:pt x="1360077" y="0"/>
                </a:lnTo>
                <a:lnTo>
                  <a:pt x="1360077" y="1360077"/>
                </a:lnTo>
                <a:lnTo>
                  <a:pt x="0" y="13600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H"/>
          </a:p>
        </p:txBody>
      </p:sp>
      <p:sp>
        <p:nvSpPr>
          <p:cNvPr id="10" name="TextBox 10"/>
          <p:cNvSpPr txBox="1"/>
          <p:nvPr/>
        </p:nvSpPr>
        <p:spPr>
          <a:xfrm>
            <a:off x="5152547" y="3122476"/>
            <a:ext cx="7525229" cy="1257035"/>
          </a:xfrm>
          <a:prstGeom prst="rect">
            <a:avLst/>
          </a:prstGeom>
        </p:spPr>
        <p:txBody>
          <a:bodyPr lIns="0" tIns="0" rIns="0" bIns="0" rtlCol="0" anchor="t">
            <a:spAutoFit/>
          </a:bodyPr>
          <a:lstStyle/>
          <a:p>
            <a:pPr algn="r">
              <a:lnSpc>
                <a:spcPts val="8239"/>
              </a:lnSpc>
            </a:pPr>
            <a:r>
              <a:rPr lang="en-US" sz="8239" b="1">
                <a:solidFill>
                  <a:srgbClr val="E4E4E4"/>
                </a:solidFill>
                <a:latin typeface="Futura Ultra-Bold"/>
                <a:ea typeface="Futura Ultra-Bold"/>
                <a:cs typeface="Futura Ultra-Bold"/>
                <a:sym typeface="Futura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43669" y="1028700"/>
            <a:ext cx="12022682" cy="8229600"/>
            <a:chOff x="0" y="0"/>
            <a:chExt cx="3166468" cy="2167467"/>
          </a:xfrm>
        </p:grpSpPr>
        <p:sp>
          <p:nvSpPr>
            <p:cNvPr id="3" name="Freeform 3"/>
            <p:cNvSpPr/>
            <p:nvPr/>
          </p:nvSpPr>
          <p:spPr>
            <a:xfrm>
              <a:off x="0" y="0"/>
              <a:ext cx="3166468" cy="2167467"/>
            </a:xfrm>
            <a:custGeom>
              <a:avLst/>
              <a:gdLst/>
              <a:ahLst/>
              <a:cxnLst/>
              <a:rect l="l" t="t" r="r" b="b"/>
              <a:pathLst>
                <a:path w="3166468" h="2167467">
                  <a:moveTo>
                    <a:pt x="0" y="0"/>
                  </a:moveTo>
                  <a:lnTo>
                    <a:pt x="3166468" y="0"/>
                  </a:lnTo>
                  <a:lnTo>
                    <a:pt x="3166468" y="2167467"/>
                  </a:lnTo>
                  <a:lnTo>
                    <a:pt x="0" y="2167467"/>
                  </a:lnTo>
                  <a:close/>
                </a:path>
              </a:pathLst>
            </a:custGeom>
            <a:solidFill>
              <a:srgbClr val="2C5E6F"/>
            </a:solidFill>
          </p:spPr>
          <p:txBody>
            <a:bodyPr/>
            <a:lstStyle/>
            <a:p>
              <a:endParaRPr lang="en-BH"/>
            </a:p>
          </p:txBody>
        </p:sp>
        <p:sp>
          <p:nvSpPr>
            <p:cNvPr id="4" name="TextBox 4"/>
            <p:cNvSpPr txBox="1"/>
            <p:nvPr/>
          </p:nvSpPr>
          <p:spPr>
            <a:xfrm>
              <a:off x="0" y="-95250"/>
              <a:ext cx="3166468" cy="2262717"/>
            </a:xfrm>
            <a:prstGeom prst="rect">
              <a:avLst/>
            </a:prstGeom>
          </p:spPr>
          <p:txBody>
            <a:bodyPr lIns="50800" tIns="50800" rIns="50800" bIns="50800" rtlCol="0" anchor="ctr"/>
            <a:lstStyle/>
            <a:p>
              <a:pPr algn="ctr">
                <a:lnSpc>
                  <a:spcPts val="3578"/>
                </a:lnSpc>
              </a:pPr>
              <a:endParaRPr/>
            </a:p>
          </p:txBody>
        </p:sp>
      </p:grpSp>
      <p:sp>
        <p:nvSpPr>
          <p:cNvPr id="5" name="Freeform 5"/>
          <p:cNvSpPr/>
          <p:nvPr/>
        </p:nvSpPr>
        <p:spPr>
          <a:xfrm>
            <a:off x="15428084" y="2309504"/>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grpSp>
        <p:nvGrpSpPr>
          <p:cNvPr id="6" name="Group 6"/>
          <p:cNvGrpSpPr/>
          <p:nvPr/>
        </p:nvGrpSpPr>
        <p:grpSpPr>
          <a:xfrm>
            <a:off x="-115156" y="5310774"/>
            <a:ext cx="9023773" cy="3170633"/>
            <a:chOff x="0" y="0"/>
            <a:chExt cx="1398019" cy="491214"/>
          </a:xfrm>
        </p:grpSpPr>
        <p:sp>
          <p:nvSpPr>
            <p:cNvPr id="7" name="Freeform 7"/>
            <p:cNvSpPr/>
            <p:nvPr/>
          </p:nvSpPr>
          <p:spPr>
            <a:xfrm>
              <a:off x="0" y="0"/>
              <a:ext cx="1398019" cy="491214"/>
            </a:xfrm>
            <a:custGeom>
              <a:avLst/>
              <a:gdLst/>
              <a:ahLst/>
              <a:cxnLst/>
              <a:rect l="l" t="t" r="r" b="b"/>
              <a:pathLst>
                <a:path w="1398019" h="491214">
                  <a:moveTo>
                    <a:pt x="0" y="0"/>
                  </a:moveTo>
                  <a:lnTo>
                    <a:pt x="1398019" y="0"/>
                  </a:lnTo>
                  <a:lnTo>
                    <a:pt x="1398019" y="491214"/>
                  </a:lnTo>
                  <a:lnTo>
                    <a:pt x="0" y="491214"/>
                  </a:lnTo>
                  <a:close/>
                </a:path>
              </a:pathLst>
            </a:custGeom>
            <a:blipFill>
              <a:blip r:embed="rId4"/>
              <a:stretch>
                <a:fillRect t="-19496" b="-70121"/>
              </a:stretch>
            </a:blipFill>
          </p:spPr>
          <p:txBody>
            <a:bodyPr/>
            <a:lstStyle/>
            <a:p>
              <a:endParaRPr lang="en-BH"/>
            </a:p>
          </p:txBody>
        </p:sp>
      </p:grpSp>
      <p:grpSp>
        <p:nvGrpSpPr>
          <p:cNvPr id="8" name="Group 8"/>
          <p:cNvGrpSpPr/>
          <p:nvPr/>
        </p:nvGrpSpPr>
        <p:grpSpPr>
          <a:xfrm>
            <a:off x="-115156" y="1805593"/>
            <a:ext cx="9023773" cy="3170633"/>
            <a:chOff x="0" y="0"/>
            <a:chExt cx="1398019" cy="491214"/>
          </a:xfrm>
        </p:grpSpPr>
        <p:sp>
          <p:nvSpPr>
            <p:cNvPr id="9" name="Freeform 9"/>
            <p:cNvSpPr/>
            <p:nvPr/>
          </p:nvSpPr>
          <p:spPr>
            <a:xfrm>
              <a:off x="0" y="0"/>
              <a:ext cx="1398019" cy="491214"/>
            </a:xfrm>
            <a:custGeom>
              <a:avLst/>
              <a:gdLst/>
              <a:ahLst/>
              <a:cxnLst/>
              <a:rect l="l" t="t" r="r" b="b"/>
              <a:pathLst>
                <a:path w="1398019" h="491214">
                  <a:moveTo>
                    <a:pt x="0" y="0"/>
                  </a:moveTo>
                  <a:lnTo>
                    <a:pt x="1398019" y="0"/>
                  </a:lnTo>
                  <a:lnTo>
                    <a:pt x="1398019" y="491214"/>
                  </a:lnTo>
                  <a:lnTo>
                    <a:pt x="0" y="491214"/>
                  </a:lnTo>
                  <a:close/>
                </a:path>
              </a:pathLst>
            </a:custGeom>
            <a:blipFill>
              <a:blip r:embed="rId5"/>
              <a:stretch>
                <a:fillRect t="-34547" b="-55070"/>
              </a:stretch>
            </a:blipFill>
          </p:spPr>
          <p:txBody>
            <a:bodyPr/>
            <a:lstStyle/>
            <a:p>
              <a:endParaRPr lang="en-BH"/>
            </a:p>
          </p:txBody>
        </p:sp>
      </p:grpSp>
      <p:sp>
        <p:nvSpPr>
          <p:cNvPr id="10" name="Freeform 10"/>
          <p:cNvSpPr/>
          <p:nvPr/>
        </p:nvSpPr>
        <p:spPr>
          <a:xfrm>
            <a:off x="1028700" y="1028700"/>
            <a:ext cx="1360077" cy="1360077"/>
          </a:xfrm>
          <a:custGeom>
            <a:avLst/>
            <a:gdLst/>
            <a:ahLst/>
            <a:cxnLst/>
            <a:rect l="l" t="t" r="r" b="b"/>
            <a:pathLst>
              <a:path w="1360077" h="1360077">
                <a:moveTo>
                  <a:pt x="0" y="0"/>
                </a:moveTo>
                <a:lnTo>
                  <a:pt x="1360077" y="0"/>
                </a:lnTo>
                <a:lnTo>
                  <a:pt x="1360077" y="1360077"/>
                </a:lnTo>
                <a:lnTo>
                  <a:pt x="0" y="13600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H"/>
          </a:p>
        </p:txBody>
      </p:sp>
      <p:sp>
        <p:nvSpPr>
          <p:cNvPr id="11" name="TextBox 11"/>
          <p:cNvSpPr txBox="1"/>
          <p:nvPr/>
        </p:nvSpPr>
        <p:spPr>
          <a:xfrm>
            <a:off x="9179669" y="2773012"/>
            <a:ext cx="7380259" cy="1928869"/>
          </a:xfrm>
          <a:prstGeom prst="rect">
            <a:avLst/>
          </a:prstGeom>
        </p:spPr>
        <p:txBody>
          <a:bodyPr lIns="0" tIns="0" rIns="0" bIns="0" rtlCol="0" anchor="t">
            <a:spAutoFit/>
          </a:bodyPr>
          <a:lstStyle/>
          <a:p>
            <a:pPr algn="just">
              <a:lnSpc>
                <a:spcPts val="6939"/>
              </a:lnSpc>
            </a:pPr>
            <a:r>
              <a:rPr lang="en-US" sz="6939" b="1">
                <a:solidFill>
                  <a:srgbClr val="E4E4E4"/>
                </a:solidFill>
                <a:latin typeface="Futura Ultra-Bold"/>
                <a:ea typeface="Futura Ultra-Bold"/>
                <a:cs typeface="Futura Ultra-Bold"/>
                <a:sym typeface="Futura Ultra-Bold"/>
              </a:rPr>
              <a:t>Problem Statement:</a:t>
            </a:r>
          </a:p>
        </p:txBody>
      </p:sp>
      <p:sp>
        <p:nvSpPr>
          <p:cNvPr id="12" name="TextBox 12"/>
          <p:cNvSpPr txBox="1"/>
          <p:nvPr/>
        </p:nvSpPr>
        <p:spPr>
          <a:xfrm>
            <a:off x="9179669" y="4880976"/>
            <a:ext cx="8350683" cy="3164050"/>
          </a:xfrm>
          <a:prstGeom prst="rect">
            <a:avLst/>
          </a:prstGeom>
        </p:spPr>
        <p:txBody>
          <a:bodyPr lIns="0" tIns="0" rIns="0" bIns="0" rtlCol="0" anchor="t">
            <a:spAutoFit/>
          </a:bodyPr>
          <a:lstStyle/>
          <a:p>
            <a:pPr algn="just">
              <a:lnSpc>
                <a:spcPts val="3578"/>
              </a:lnSpc>
            </a:pPr>
            <a:r>
              <a:rPr lang="en-US" sz="2556">
                <a:solidFill>
                  <a:srgbClr val="E4E4E4"/>
                </a:solidFill>
                <a:latin typeface="Futura"/>
                <a:ea typeface="Futura"/>
                <a:cs typeface="Futura"/>
                <a:sym typeface="Futura"/>
              </a:rPr>
              <a:t>Unexpected variations in the data indicate potential underlying factors that need thorough investigation. These fluctuations may stem from operational, environmental, or regulatory influences, directly impacting overall system efficiency and stability. Identifying key trends and patterns is essential to ensure consistency and optimize performance.</a:t>
            </a:r>
          </a:p>
        </p:txBody>
      </p:sp>
      <p:sp>
        <p:nvSpPr>
          <p:cNvPr id="13" name="Freeform 13"/>
          <p:cNvSpPr/>
          <p:nvPr/>
        </p:nvSpPr>
        <p:spPr>
          <a:xfrm>
            <a:off x="15428084" y="8178424"/>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390909"/>
            <a:ext cx="16230600" cy="7946986"/>
            <a:chOff x="0" y="0"/>
            <a:chExt cx="4274726" cy="2093033"/>
          </a:xfrm>
        </p:grpSpPr>
        <p:sp>
          <p:nvSpPr>
            <p:cNvPr id="3" name="Freeform 3"/>
            <p:cNvSpPr/>
            <p:nvPr/>
          </p:nvSpPr>
          <p:spPr>
            <a:xfrm>
              <a:off x="0" y="0"/>
              <a:ext cx="4274726" cy="2093033"/>
            </a:xfrm>
            <a:custGeom>
              <a:avLst/>
              <a:gdLst/>
              <a:ahLst/>
              <a:cxnLst/>
              <a:rect l="l" t="t" r="r" b="b"/>
              <a:pathLst>
                <a:path w="4274726" h="2093033">
                  <a:moveTo>
                    <a:pt x="0" y="0"/>
                  </a:moveTo>
                  <a:lnTo>
                    <a:pt x="4274726" y="0"/>
                  </a:lnTo>
                  <a:lnTo>
                    <a:pt x="4274726" y="2093033"/>
                  </a:lnTo>
                  <a:lnTo>
                    <a:pt x="0" y="2093033"/>
                  </a:lnTo>
                  <a:close/>
                </a:path>
              </a:pathLst>
            </a:custGeom>
            <a:solidFill>
              <a:srgbClr val="2C5E6F"/>
            </a:solidFill>
          </p:spPr>
          <p:txBody>
            <a:bodyPr/>
            <a:lstStyle/>
            <a:p>
              <a:endParaRPr lang="en-BH"/>
            </a:p>
          </p:txBody>
        </p:sp>
        <p:sp>
          <p:nvSpPr>
            <p:cNvPr id="4" name="TextBox 4"/>
            <p:cNvSpPr txBox="1"/>
            <p:nvPr/>
          </p:nvSpPr>
          <p:spPr>
            <a:xfrm>
              <a:off x="0" y="-95250"/>
              <a:ext cx="4274726" cy="2188283"/>
            </a:xfrm>
            <a:prstGeom prst="rect">
              <a:avLst/>
            </a:prstGeom>
          </p:spPr>
          <p:txBody>
            <a:bodyPr lIns="50800" tIns="50800" rIns="50800" bIns="50800" rtlCol="0" anchor="ctr"/>
            <a:lstStyle/>
            <a:p>
              <a:pPr algn="ctr">
                <a:lnSpc>
                  <a:spcPts val="3578"/>
                </a:lnSpc>
              </a:pPr>
              <a:endParaRPr/>
            </a:p>
          </p:txBody>
        </p:sp>
      </p:grpSp>
      <p:sp>
        <p:nvSpPr>
          <p:cNvPr id="5" name="Freeform 5"/>
          <p:cNvSpPr/>
          <p:nvPr/>
        </p:nvSpPr>
        <p:spPr>
          <a:xfrm>
            <a:off x="8228392" y="8955317"/>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
        <p:nvSpPr>
          <p:cNvPr id="6" name="Freeform 6"/>
          <p:cNvSpPr/>
          <p:nvPr/>
        </p:nvSpPr>
        <p:spPr>
          <a:xfrm>
            <a:off x="15899223" y="1028700"/>
            <a:ext cx="1360077" cy="1360077"/>
          </a:xfrm>
          <a:custGeom>
            <a:avLst/>
            <a:gdLst/>
            <a:ahLst/>
            <a:cxnLst/>
            <a:rect l="l" t="t" r="r" b="b"/>
            <a:pathLst>
              <a:path w="1360077" h="1360077">
                <a:moveTo>
                  <a:pt x="0" y="0"/>
                </a:moveTo>
                <a:lnTo>
                  <a:pt x="1360077" y="0"/>
                </a:lnTo>
                <a:lnTo>
                  <a:pt x="1360077" y="1360077"/>
                </a:lnTo>
                <a:lnTo>
                  <a:pt x="0" y="1360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H"/>
          </a:p>
        </p:txBody>
      </p:sp>
      <p:sp>
        <p:nvSpPr>
          <p:cNvPr id="7" name="TextBox 7"/>
          <p:cNvSpPr txBox="1"/>
          <p:nvPr/>
        </p:nvSpPr>
        <p:spPr>
          <a:xfrm>
            <a:off x="3870447" y="1336208"/>
            <a:ext cx="10547106" cy="1052569"/>
          </a:xfrm>
          <a:prstGeom prst="rect">
            <a:avLst/>
          </a:prstGeom>
        </p:spPr>
        <p:txBody>
          <a:bodyPr lIns="0" tIns="0" rIns="0" bIns="0" rtlCol="0" anchor="t">
            <a:spAutoFit/>
          </a:bodyPr>
          <a:lstStyle/>
          <a:p>
            <a:pPr algn="ctr">
              <a:lnSpc>
                <a:spcPts val="6939"/>
              </a:lnSpc>
            </a:pPr>
            <a:r>
              <a:rPr lang="en-US" sz="6939" b="1">
                <a:solidFill>
                  <a:srgbClr val="737373"/>
                </a:solidFill>
                <a:latin typeface="Futura Ultra-Bold"/>
                <a:ea typeface="Futura Ultra-Bold"/>
                <a:cs typeface="Futura Ultra-Bold"/>
                <a:sym typeface="Futura Ultra-Bold"/>
              </a:rPr>
              <a:t>Approaches</a:t>
            </a:r>
          </a:p>
        </p:txBody>
      </p:sp>
      <p:sp>
        <p:nvSpPr>
          <p:cNvPr id="8" name="TextBox 8"/>
          <p:cNvSpPr txBox="1"/>
          <p:nvPr/>
        </p:nvSpPr>
        <p:spPr>
          <a:xfrm>
            <a:off x="7636619" y="5178394"/>
            <a:ext cx="3014763" cy="1373350"/>
          </a:xfrm>
          <a:prstGeom prst="rect">
            <a:avLst/>
          </a:prstGeom>
        </p:spPr>
        <p:txBody>
          <a:bodyPr lIns="0" tIns="0" rIns="0" bIns="0" rtlCol="0" anchor="t">
            <a:spAutoFit/>
          </a:bodyPr>
          <a:lstStyle/>
          <a:p>
            <a:pPr algn="ctr">
              <a:lnSpc>
                <a:spcPts val="3578"/>
              </a:lnSpc>
            </a:pPr>
            <a:r>
              <a:rPr lang="en-US" sz="2556">
                <a:solidFill>
                  <a:srgbClr val="E4E4E4"/>
                </a:solidFill>
                <a:latin typeface="Futura"/>
                <a:ea typeface="Futura"/>
                <a:cs typeface="Futura"/>
                <a:sym typeface="Futura"/>
              </a:rPr>
              <a:t>Analyzing Extreme Values on a Specific Day</a:t>
            </a:r>
          </a:p>
        </p:txBody>
      </p:sp>
      <p:sp>
        <p:nvSpPr>
          <p:cNvPr id="9" name="TextBox 9"/>
          <p:cNvSpPr txBox="1"/>
          <p:nvPr/>
        </p:nvSpPr>
        <p:spPr>
          <a:xfrm>
            <a:off x="2908568" y="5178394"/>
            <a:ext cx="3014763" cy="1373350"/>
          </a:xfrm>
          <a:prstGeom prst="rect">
            <a:avLst/>
          </a:prstGeom>
        </p:spPr>
        <p:txBody>
          <a:bodyPr lIns="0" tIns="0" rIns="0" bIns="0" rtlCol="0" anchor="t">
            <a:spAutoFit/>
          </a:bodyPr>
          <a:lstStyle/>
          <a:p>
            <a:pPr algn="ctr">
              <a:lnSpc>
                <a:spcPts val="3578"/>
              </a:lnSpc>
            </a:pPr>
            <a:r>
              <a:rPr lang="en-US" sz="2556">
                <a:solidFill>
                  <a:srgbClr val="E4E4E4"/>
                </a:solidFill>
                <a:latin typeface="Futura"/>
                <a:ea typeface="Futura"/>
                <a:cs typeface="Futura"/>
                <a:sym typeface="Futura"/>
              </a:rPr>
              <a:t>Investigating Unusual Water Temperature Behavior by Season</a:t>
            </a:r>
          </a:p>
        </p:txBody>
      </p:sp>
      <p:sp>
        <p:nvSpPr>
          <p:cNvPr id="10" name="TextBox 10"/>
          <p:cNvSpPr txBox="1"/>
          <p:nvPr/>
        </p:nvSpPr>
        <p:spPr>
          <a:xfrm>
            <a:off x="12364669" y="5178394"/>
            <a:ext cx="3014763" cy="1821025"/>
          </a:xfrm>
          <a:prstGeom prst="rect">
            <a:avLst/>
          </a:prstGeom>
        </p:spPr>
        <p:txBody>
          <a:bodyPr lIns="0" tIns="0" rIns="0" bIns="0" rtlCol="0" anchor="t">
            <a:spAutoFit/>
          </a:bodyPr>
          <a:lstStyle/>
          <a:p>
            <a:pPr algn="ctr">
              <a:lnSpc>
                <a:spcPts val="3578"/>
              </a:lnSpc>
            </a:pPr>
            <a:r>
              <a:rPr lang="en-US" sz="2556">
                <a:solidFill>
                  <a:srgbClr val="E4E4E4"/>
                </a:solidFill>
                <a:latin typeface="Futura"/>
                <a:ea typeface="Futura"/>
                <a:cs typeface="Futura"/>
                <a:sym typeface="Futura"/>
              </a:rPr>
              <a:t>Reviewing All 'True' Events and Understanding Their Impact</a:t>
            </a:r>
          </a:p>
        </p:txBody>
      </p:sp>
      <p:sp>
        <p:nvSpPr>
          <p:cNvPr id="11" name="AutoShape 11"/>
          <p:cNvSpPr/>
          <p:nvPr/>
        </p:nvSpPr>
        <p:spPr>
          <a:xfrm flipH="1">
            <a:off x="6780581" y="4397783"/>
            <a:ext cx="0" cy="3477499"/>
          </a:xfrm>
          <a:prstGeom prst="line">
            <a:avLst/>
          </a:prstGeom>
          <a:ln w="38100" cap="flat">
            <a:solidFill>
              <a:srgbClr val="FFFFFF"/>
            </a:solidFill>
            <a:prstDash val="solid"/>
            <a:headEnd type="none" w="sm" len="sm"/>
            <a:tailEnd type="none" w="sm" len="sm"/>
          </a:ln>
        </p:spPr>
        <p:txBody>
          <a:bodyPr/>
          <a:lstStyle/>
          <a:p>
            <a:endParaRPr lang="en-BH"/>
          </a:p>
        </p:txBody>
      </p:sp>
      <p:sp>
        <p:nvSpPr>
          <p:cNvPr id="12" name="AutoShape 12"/>
          <p:cNvSpPr/>
          <p:nvPr/>
        </p:nvSpPr>
        <p:spPr>
          <a:xfrm flipH="1">
            <a:off x="11507419" y="4397783"/>
            <a:ext cx="0" cy="3477499"/>
          </a:xfrm>
          <a:prstGeom prst="line">
            <a:avLst/>
          </a:prstGeom>
          <a:ln w="38100" cap="flat">
            <a:solidFill>
              <a:srgbClr val="FFFFFF"/>
            </a:solidFill>
            <a:prstDash val="solid"/>
            <a:headEnd type="none" w="sm" len="sm"/>
            <a:tailEnd type="none" w="sm" len="sm"/>
          </a:ln>
        </p:spPr>
        <p:txBody>
          <a:bodyPr/>
          <a:lstStyle/>
          <a:p>
            <a:endParaRPr lang="en-BH"/>
          </a:p>
        </p:txBody>
      </p:sp>
      <p:sp>
        <p:nvSpPr>
          <p:cNvPr id="13" name="Freeform 13"/>
          <p:cNvSpPr/>
          <p:nvPr/>
        </p:nvSpPr>
        <p:spPr>
          <a:xfrm rot="8100000" flipV="1">
            <a:off x="-3776960" y="67673"/>
            <a:ext cx="9008639" cy="4642207"/>
          </a:xfrm>
          <a:custGeom>
            <a:avLst/>
            <a:gdLst/>
            <a:ahLst/>
            <a:cxnLst/>
            <a:rect l="l" t="t" r="r" b="b"/>
            <a:pathLst>
              <a:path w="9008639" h="4642207">
                <a:moveTo>
                  <a:pt x="0" y="4642207"/>
                </a:moveTo>
                <a:lnTo>
                  <a:pt x="9008639" y="4642207"/>
                </a:lnTo>
                <a:lnTo>
                  <a:pt x="9008639" y="0"/>
                </a:lnTo>
                <a:lnTo>
                  <a:pt x="0" y="0"/>
                </a:lnTo>
                <a:lnTo>
                  <a:pt x="0" y="4642207"/>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H"/>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7212" y="148118"/>
            <a:ext cx="19112135" cy="1251025"/>
            <a:chOff x="0" y="0"/>
            <a:chExt cx="5033649" cy="329488"/>
          </a:xfrm>
        </p:grpSpPr>
        <p:sp>
          <p:nvSpPr>
            <p:cNvPr id="3" name="Freeform 3"/>
            <p:cNvSpPr/>
            <p:nvPr/>
          </p:nvSpPr>
          <p:spPr>
            <a:xfrm>
              <a:off x="0" y="0"/>
              <a:ext cx="5033649" cy="329488"/>
            </a:xfrm>
            <a:custGeom>
              <a:avLst/>
              <a:gdLst/>
              <a:ahLst/>
              <a:cxnLst/>
              <a:rect l="l" t="t" r="r" b="b"/>
              <a:pathLst>
                <a:path w="5033649" h="329488">
                  <a:moveTo>
                    <a:pt x="0" y="0"/>
                  </a:moveTo>
                  <a:lnTo>
                    <a:pt x="5033649" y="0"/>
                  </a:lnTo>
                  <a:lnTo>
                    <a:pt x="5033649" y="329488"/>
                  </a:lnTo>
                  <a:lnTo>
                    <a:pt x="0" y="329488"/>
                  </a:lnTo>
                  <a:close/>
                </a:path>
              </a:pathLst>
            </a:custGeom>
            <a:solidFill>
              <a:srgbClr val="2C5E6F"/>
            </a:solidFill>
          </p:spPr>
          <p:txBody>
            <a:bodyPr/>
            <a:lstStyle/>
            <a:p>
              <a:endParaRPr lang="en-BH"/>
            </a:p>
          </p:txBody>
        </p:sp>
        <p:sp>
          <p:nvSpPr>
            <p:cNvPr id="4" name="TextBox 4"/>
            <p:cNvSpPr txBox="1"/>
            <p:nvPr/>
          </p:nvSpPr>
          <p:spPr>
            <a:xfrm>
              <a:off x="0" y="-95250"/>
              <a:ext cx="5033649" cy="424738"/>
            </a:xfrm>
            <a:prstGeom prst="rect">
              <a:avLst/>
            </a:prstGeom>
          </p:spPr>
          <p:txBody>
            <a:bodyPr lIns="50800" tIns="50800" rIns="50800" bIns="50800" rtlCol="0" anchor="ctr"/>
            <a:lstStyle/>
            <a:p>
              <a:pPr algn="ctr">
                <a:lnSpc>
                  <a:spcPts val="3578"/>
                </a:lnSpc>
              </a:pPr>
              <a:endParaRPr/>
            </a:p>
          </p:txBody>
        </p:sp>
      </p:grpSp>
      <p:sp>
        <p:nvSpPr>
          <p:cNvPr id="5" name="AutoShape 5"/>
          <p:cNvSpPr/>
          <p:nvPr/>
        </p:nvSpPr>
        <p:spPr>
          <a:xfrm flipH="1" flipV="1">
            <a:off x="2889797" y="5367400"/>
            <a:ext cx="3477499" cy="0"/>
          </a:xfrm>
          <a:prstGeom prst="line">
            <a:avLst/>
          </a:prstGeom>
          <a:ln w="38100" cap="flat">
            <a:solidFill>
              <a:srgbClr val="FFFFFF"/>
            </a:solidFill>
            <a:prstDash val="solid"/>
            <a:headEnd type="none" w="sm" len="sm"/>
            <a:tailEnd type="none" w="sm" len="sm"/>
          </a:ln>
        </p:spPr>
        <p:txBody>
          <a:bodyPr/>
          <a:lstStyle/>
          <a:p>
            <a:endParaRPr lang="en-BH"/>
          </a:p>
        </p:txBody>
      </p:sp>
      <p:sp>
        <p:nvSpPr>
          <p:cNvPr id="6" name="Freeform 6"/>
          <p:cNvSpPr/>
          <p:nvPr/>
        </p:nvSpPr>
        <p:spPr>
          <a:xfrm>
            <a:off x="8228392" y="9258300"/>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
        <p:nvSpPr>
          <p:cNvPr id="7" name="Freeform 7"/>
          <p:cNvSpPr/>
          <p:nvPr/>
        </p:nvSpPr>
        <p:spPr>
          <a:xfrm>
            <a:off x="406603" y="2248681"/>
            <a:ext cx="8432252" cy="3350539"/>
          </a:xfrm>
          <a:custGeom>
            <a:avLst/>
            <a:gdLst/>
            <a:ahLst/>
            <a:cxnLst/>
            <a:rect l="l" t="t" r="r" b="b"/>
            <a:pathLst>
              <a:path w="8432252" h="3350539">
                <a:moveTo>
                  <a:pt x="0" y="0"/>
                </a:moveTo>
                <a:lnTo>
                  <a:pt x="8432252" y="0"/>
                </a:lnTo>
                <a:lnTo>
                  <a:pt x="8432252" y="3350539"/>
                </a:lnTo>
                <a:lnTo>
                  <a:pt x="0" y="3350539"/>
                </a:lnTo>
                <a:lnTo>
                  <a:pt x="0" y="0"/>
                </a:lnTo>
                <a:close/>
              </a:path>
            </a:pathLst>
          </a:custGeom>
          <a:blipFill>
            <a:blip r:embed="rId4"/>
            <a:stretch>
              <a:fillRect r="-1641"/>
            </a:stretch>
          </a:blipFill>
        </p:spPr>
        <p:txBody>
          <a:bodyPr/>
          <a:lstStyle/>
          <a:p>
            <a:endParaRPr lang="en-BH"/>
          </a:p>
        </p:txBody>
      </p:sp>
      <p:sp>
        <p:nvSpPr>
          <p:cNvPr id="8" name="Freeform 8"/>
          <p:cNvSpPr/>
          <p:nvPr/>
        </p:nvSpPr>
        <p:spPr>
          <a:xfrm>
            <a:off x="8632445" y="5717506"/>
            <a:ext cx="8955591" cy="3344940"/>
          </a:xfrm>
          <a:custGeom>
            <a:avLst/>
            <a:gdLst/>
            <a:ahLst/>
            <a:cxnLst/>
            <a:rect l="l" t="t" r="r" b="b"/>
            <a:pathLst>
              <a:path w="8955591" h="3344940">
                <a:moveTo>
                  <a:pt x="0" y="0"/>
                </a:moveTo>
                <a:lnTo>
                  <a:pt x="8955591" y="0"/>
                </a:lnTo>
                <a:lnTo>
                  <a:pt x="8955591" y="3344940"/>
                </a:lnTo>
                <a:lnTo>
                  <a:pt x="0" y="3344940"/>
                </a:lnTo>
                <a:lnTo>
                  <a:pt x="0" y="0"/>
                </a:lnTo>
                <a:close/>
              </a:path>
            </a:pathLst>
          </a:custGeom>
          <a:blipFill>
            <a:blip r:embed="rId5"/>
            <a:stretch>
              <a:fillRect/>
            </a:stretch>
          </a:blipFill>
        </p:spPr>
        <p:txBody>
          <a:bodyPr/>
          <a:lstStyle/>
          <a:p>
            <a:endParaRPr lang="en-BH"/>
          </a:p>
        </p:txBody>
      </p:sp>
      <p:sp>
        <p:nvSpPr>
          <p:cNvPr id="9" name="Freeform 9"/>
          <p:cNvSpPr/>
          <p:nvPr/>
        </p:nvSpPr>
        <p:spPr>
          <a:xfrm>
            <a:off x="0" y="5661060"/>
            <a:ext cx="8838855" cy="3457833"/>
          </a:xfrm>
          <a:custGeom>
            <a:avLst/>
            <a:gdLst/>
            <a:ahLst/>
            <a:cxnLst/>
            <a:rect l="l" t="t" r="r" b="b"/>
            <a:pathLst>
              <a:path w="8838855" h="3457833">
                <a:moveTo>
                  <a:pt x="0" y="0"/>
                </a:moveTo>
                <a:lnTo>
                  <a:pt x="8838855" y="0"/>
                </a:lnTo>
                <a:lnTo>
                  <a:pt x="8838855" y="3457832"/>
                </a:lnTo>
                <a:lnTo>
                  <a:pt x="0" y="3457832"/>
                </a:lnTo>
                <a:lnTo>
                  <a:pt x="0" y="0"/>
                </a:lnTo>
                <a:close/>
              </a:path>
            </a:pathLst>
          </a:custGeom>
          <a:blipFill>
            <a:blip r:embed="rId6"/>
            <a:stretch>
              <a:fillRect l="-5397"/>
            </a:stretch>
          </a:blipFill>
        </p:spPr>
        <p:txBody>
          <a:bodyPr/>
          <a:lstStyle/>
          <a:p>
            <a:endParaRPr lang="en-BH"/>
          </a:p>
        </p:txBody>
      </p:sp>
      <p:sp>
        <p:nvSpPr>
          <p:cNvPr id="10" name="Freeform 10"/>
          <p:cNvSpPr/>
          <p:nvPr/>
        </p:nvSpPr>
        <p:spPr>
          <a:xfrm rot="572330" flipV="1">
            <a:off x="-3475620" y="7965897"/>
            <a:ext cx="9008639" cy="4642207"/>
          </a:xfrm>
          <a:custGeom>
            <a:avLst/>
            <a:gdLst/>
            <a:ahLst/>
            <a:cxnLst/>
            <a:rect l="l" t="t" r="r" b="b"/>
            <a:pathLst>
              <a:path w="9008639" h="4642207">
                <a:moveTo>
                  <a:pt x="0" y="4642206"/>
                </a:moveTo>
                <a:lnTo>
                  <a:pt x="9008640" y="4642206"/>
                </a:lnTo>
                <a:lnTo>
                  <a:pt x="9008640" y="0"/>
                </a:lnTo>
                <a:lnTo>
                  <a:pt x="0" y="0"/>
                </a:lnTo>
                <a:lnTo>
                  <a:pt x="0" y="4642206"/>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H"/>
          </a:p>
        </p:txBody>
      </p:sp>
      <p:sp>
        <p:nvSpPr>
          <p:cNvPr id="11" name="Freeform 11"/>
          <p:cNvSpPr/>
          <p:nvPr/>
        </p:nvSpPr>
        <p:spPr>
          <a:xfrm>
            <a:off x="8996333" y="2289980"/>
            <a:ext cx="8670978" cy="3227501"/>
          </a:xfrm>
          <a:custGeom>
            <a:avLst/>
            <a:gdLst/>
            <a:ahLst/>
            <a:cxnLst/>
            <a:rect l="l" t="t" r="r" b="b"/>
            <a:pathLst>
              <a:path w="8670978" h="3227501">
                <a:moveTo>
                  <a:pt x="0" y="0"/>
                </a:moveTo>
                <a:lnTo>
                  <a:pt x="8670977" y="0"/>
                </a:lnTo>
                <a:lnTo>
                  <a:pt x="8670977" y="3227501"/>
                </a:lnTo>
                <a:lnTo>
                  <a:pt x="0" y="3227501"/>
                </a:lnTo>
                <a:lnTo>
                  <a:pt x="0" y="0"/>
                </a:lnTo>
                <a:close/>
              </a:path>
            </a:pathLst>
          </a:custGeom>
          <a:blipFill>
            <a:blip r:embed="rId9"/>
            <a:stretch>
              <a:fillRect l="-4940"/>
            </a:stretch>
          </a:blipFill>
        </p:spPr>
        <p:txBody>
          <a:bodyPr/>
          <a:lstStyle/>
          <a:p>
            <a:endParaRPr lang="en-BH"/>
          </a:p>
        </p:txBody>
      </p:sp>
      <p:sp>
        <p:nvSpPr>
          <p:cNvPr id="12" name="TextBox 12"/>
          <p:cNvSpPr txBox="1"/>
          <p:nvPr/>
        </p:nvSpPr>
        <p:spPr>
          <a:xfrm>
            <a:off x="406603" y="391808"/>
            <a:ext cx="15726688" cy="754120"/>
          </a:xfrm>
          <a:prstGeom prst="rect">
            <a:avLst/>
          </a:prstGeom>
        </p:spPr>
        <p:txBody>
          <a:bodyPr lIns="0" tIns="0" rIns="0" bIns="0" rtlCol="0" anchor="t">
            <a:spAutoFit/>
          </a:bodyPr>
          <a:lstStyle/>
          <a:p>
            <a:pPr algn="just">
              <a:lnSpc>
                <a:spcPts val="4939"/>
              </a:lnSpc>
            </a:pPr>
            <a:r>
              <a:rPr lang="en-US" sz="4939" b="1">
                <a:solidFill>
                  <a:srgbClr val="E4E4E4"/>
                </a:solidFill>
                <a:latin typeface="Futura Bold"/>
                <a:ea typeface="Futura Bold"/>
                <a:cs typeface="Futura Bold"/>
                <a:sym typeface="Futura Bold"/>
              </a:rPr>
              <a:t>Water Temperature in each month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7212" y="148118"/>
            <a:ext cx="19112135" cy="1251025"/>
            <a:chOff x="0" y="0"/>
            <a:chExt cx="5033649" cy="329488"/>
          </a:xfrm>
        </p:grpSpPr>
        <p:sp>
          <p:nvSpPr>
            <p:cNvPr id="3" name="Freeform 3"/>
            <p:cNvSpPr/>
            <p:nvPr/>
          </p:nvSpPr>
          <p:spPr>
            <a:xfrm>
              <a:off x="0" y="0"/>
              <a:ext cx="5033649" cy="329488"/>
            </a:xfrm>
            <a:custGeom>
              <a:avLst/>
              <a:gdLst/>
              <a:ahLst/>
              <a:cxnLst/>
              <a:rect l="l" t="t" r="r" b="b"/>
              <a:pathLst>
                <a:path w="5033649" h="329488">
                  <a:moveTo>
                    <a:pt x="0" y="0"/>
                  </a:moveTo>
                  <a:lnTo>
                    <a:pt x="5033649" y="0"/>
                  </a:lnTo>
                  <a:lnTo>
                    <a:pt x="5033649" y="329488"/>
                  </a:lnTo>
                  <a:lnTo>
                    <a:pt x="0" y="329488"/>
                  </a:lnTo>
                  <a:close/>
                </a:path>
              </a:pathLst>
            </a:custGeom>
            <a:solidFill>
              <a:srgbClr val="2C5E6F"/>
            </a:solidFill>
          </p:spPr>
          <p:txBody>
            <a:bodyPr/>
            <a:lstStyle/>
            <a:p>
              <a:endParaRPr lang="en-BH"/>
            </a:p>
          </p:txBody>
        </p:sp>
        <p:sp>
          <p:nvSpPr>
            <p:cNvPr id="4" name="TextBox 4"/>
            <p:cNvSpPr txBox="1"/>
            <p:nvPr/>
          </p:nvSpPr>
          <p:spPr>
            <a:xfrm>
              <a:off x="0" y="-95250"/>
              <a:ext cx="5033649" cy="424738"/>
            </a:xfrm>
            <a:prstGeom prst="rect">
              <a:avLst/>
            </a:prstGeom>
          </p:spPr>
          <p:txBody>
            <a:bodyPr lIns="50800" tIns="50800" rIns="50800" bIns="50800" rtlCol="0" anchor="ctr"/>
            <a:lstStyle/>
            <a:p>
              <a:pPr algn="ctr">
                <a:lnSpc>
                  <a:spcPts val="3578"/>
                </a:lnSpc>
              </a:pPr>
              <a:endParaRPr/>
            </a:p>
          </p:txBody>
        </p:sp>
      </p:grpSp>
      <p:sp>
        <p:nvSpPr>
          <p:cNvPr id="5" name="AutoShape 5"/>
          <p:cNvSpPr/>
          <p:nvPr/>
        </p:nvSpPr>
        <p:spPr>
          <a:xfrm flipH="1" flipV="1">
            <a:off x="2889797" y="5367400"/>
            <a:ext cx="3477499" cy="0"/>
          </a:xfrm>
          <a:prstGeom prst="line">
            <a:avLst/>
          </a:prstGeom>
          <a:ln w="38100" cap="flat">
            <a:solidFill>
              <a:srgbClr val="FFFFFF"/>
            </a:solidFill>
            <a:prstDash val="solid"/>
            <a:headEnd type="none" w="sm" len="sm"/>
            <a:tailEnd type="none" w="sm" len="sm"/>
          </a:ln>
        </p:spPr>
        <p:txBody>
          <a:bodyPr/>
          <a:lstStyle/>
          <a:p>
            <a:endParaRPr lang="en-BH"/>
          </a:p>
        </p:txBody>
      </p:sp>
      <p:sp>
        <p:nvSpPr>
          <p:cNvPr id="6" name="Freeform 6"/>
          <p:cNvSpPr/>
          <p:nvPr/>
        </p:nvSpPr>
        <p:spPr>
          <a:xfrm>
            <a:off x="8228392" y="9258300"/>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
        <p:nvSpPr>
          <p:cNvPr id="7" name="Freeform 7"/>
          <p:cNvSpPr/>
          <p:nvPr/>
        </p:nvSpPr>
        <p:spPr>
          <a:xfrm>
            <a:off x="247305" y="2064927"/>
            <a:ext cx="8617790" cy="3233352"/>
          </a:xfrm>
          <a:custGeom>
            <a:avLst/>
            <a:gdLst/>
            <a:ahLst/>
            <a:cxnLst/>
            <a:rect l="l" t="t" r="r" b="b"/>
            <a:pathLst>
              <a:path w="8617790" h="3233352">
                <a:moveTo>
                  <a:pt x="0" y="0"/>
                </a:moveTo>
                <a:lnTo>
                  <a:pt x="8617790" y="0"/>
                </a:lnTo>
                <a:lnTo>
                  <a:pt x="8617790" y="3233352"/>
                </a:lnTo>
                <a:lnTo>
                  <a:pt x="0" y="3233352"/>
                </a:lnTo>
                <a:lnTo>
                  <a:pt x="0" y="0"/>
                </a:lnTo>
                <a:close/>
              </a:path>
            </a:pathLst>
          </a:custGeom>
          <a:blipFill>
            <a:blip r:embed="rId4"/>
            <a:stretch>
              <a:fillRect/>
            </a:stretch>
          </a:blipFill>
        </p:spPr>
        <p:txBody>
          <a:bodyPr/>
          <a:lstStyle/>
          <a:p>
            <a:endParaRPr lang="en-BH"/>
          </a:p>
        </p:txBody>
      </p:sp>
      <p:sp>
        <p:nvSpPr>
          <p:cNvPr id="8" name="Freeform 8"/>
          <p:cNvSpPr/>
          <p:nvPr/>
        </p:nvSpPr>
        <p:spPr>
          <a:xfrm>
            <a:off x="0" y="5526077"/>
            <a:ext cx="8865095" cy="3259326"/>
          </a:xfrm>
          <a:custGeom>
            <a:avLst/>
            <a:gdLst/>
            <a:ahLst/>
            <a:cxnLst/>
            <a:rect l="l" t="t" r="r" b="b"/>
            <a:pathLst>
              <a:path w="8865095" h="3259326">
                <a:moveTo>
                  <a:pt x="0" y="0"/>
                </a:moveTo>
                <a:lnTo>
                  <a:pt x="8865095" y="0"/>
                </a:lnTo>
                <a:lnTo>
                  <a:pt x="8865095" y="3259326"/>
                </a:lnTo>
                <a:lnTo>
                  <a:pt x="0" y="3259326"/>
                </a:lnTo>
                <a:lnTo>
                  <a:pt x="0" y="0"/>
                </a:lnTo>
                <a:close/>
              </a:path>
            </a:pathLst>
          </a:custGeom>
          <a:blipFill>
            <a:blip r:embed="rId5"/>
            <a:stretch>
              <a:fillRect/>
            </a:stretch>
          </a:blipFill>
        </p:spPr>
        <p:txBody>
          <a:bodyPr/>
          <a:lstStyle/>
          <a:p>
            <a:endParaRPr lang="en-BH"/>
          </a:p>
        </p:txBody>
      </p:sp>
      <p:sp>
        <p:nvSpPr>
          <p:cNvPr id="9" name="Freeform 9"/>
          <p:cNvSpPr/>
          <p:nvPr/>
        </p:nvSpPr>
        <p:spPr>
          <a:xfrm rot="572330" flipV="1">
            <a:off x="-3475620" y="7965897"/>
            <a:ext cx="9008639" cy="4642207"/>
          </a:xfrm>
          <a:custGeom>
            <a:avLst/>
            <a:gdLst/>
            <a:ahLst/>
            <a:cxnLst/>
            <a:rect l="l" t="t" r="r" b="b"/>
            <a:pathLst>
              <a:path w="9008639" h="4642207">
                <a:moveTo>
                  <a:pt x="0" y="4642206"/>
                </a:moveTo>
                <a:lnTo>
                  <a:pt x="9008640" y="4642206"/>
                </a:lnTo>
                <a:lnTo>
                  <a:pt x="9008640" y="0"/>
                </a:lnTo>
                <a:lnTo>
                  <a:pt x="0" y="0"/>
                </a:lnTo>
                <a:lnTo>
                  <a:pt x="0" y="464220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H"/>
          </a:p>
        </p:txBody>
      </p:sp>
      <p:sp>
        <p:nvSpPr>
          <p:cNvPr id="10" name="Freeform 10"/>
          <p:cNvSpPr/>
          <p:nvPr/>
        </p:nvSpPr>
        <p:spPr>
          <a:xfrm>
            <a:off x="8865095" y="2064927"/>
            <a:ext cx="8755739" cy="3329554"/>
          </a:xfrm>
          <a:custGeom>
            <a:avLst/>
            <a:gdLst/>
            <a:ahLst/>
            <a:cxnLst/>
            <a:rect l="l" t="t" r="r" b="b"/>
            <a:pathLst>
              <a:path w="8755739" h="3329554">
                <a:moveTo>
                  <a:pt x="0" y="0"/>
                </a:moveTo>
                <a:lnTo>
                  <a:pt x="8755739" y="0"/>
                </a:lnTo>
                <a:lnTo>
                  <a:pt x="8755739" y="3329554"/>
                </a:lnTo>
                <a:lnTo>
                  <a:pt x="0" y="3329554"/>
                </a:lnTo>
                <a:lnTo>
                  <a:pt x="0" y="0"/>
                </a:lnTo>
                <a:close/>
              </a:path>
            </a:pathLst>
          </a:custGeom>
          <a:blipFill>
            <a:blip r:embed="rId8"/>
            <a:stretch>
              <a:fillRect/>
            </a:stretch>
          </a:blipFill>
        </p:spPr>
        <p:txBody>
          <a:bodyPr/>
          <a:lstStyle/>
          <a:p>
            <a:endParaRPr lang="en-BH"/>
          </a:p>
        </p:txBody>
      </p:sp>
      <p:sp>
        <p:nvSpPr>
          <p:cNvPr id="11" name="Freeform 11"/>
          <p:cNvSpPr/>
          <p:nvPr/>
        </p:nvSpPr>
        <p:spPr>
          <a:xfrm>
            <a:off x="8987725" y="5645329"/>
            <a:ext cx="8633109" cy="3243231"/>
          </a:xfrm>
          <a:custGeom>
            <a:avLst/>
            <a:gdLst/>
            <a:ahLst/>
            <a:cxnLst/>
            <a:rect l="l" t="t" r="r" b="b"/>
            <a:pathLst>
              <a:path w="8633109" h="3243231">
                <a:moveTo>
                  <a:pt x="0" y="0"/>
                </a:moveTo>
                <a:lnTo>
                  <a:pt x="8633109" y="0"/>
                </a:lnTo>
                <a:lnTo>
                  <a:pt x="8633109" y="3243231"/>
                </a:lnTo>
                <a:lnTo>
                  <a:pt x="0" y="3243231"/>
                </a:lnTo>
                <a:lnTo>
                  <a:pt x="0" y="0"/>
                </a:lnTo>
                <a:close/>
              </a:path>
            </a:pathLst>
          </a:custGeom>
          <a:blipFill>
            <a:blip r:embed="rId9"/>
            <a:stretch>
              <a:fillRect/>
            </a:stretch>
          </a:blipFill>
        </p:spPr>
        <p:txBody>
          <a:bodyPr/>
          <a:lstStyle/>
          <a:p>
            <a:endParaRPr lang="en-BH"/>
          </a:p>
        </p:txBody>
      </p:sp>
      <p:sp>
        <p:nvSpPr>
          <p:cNvPr id="12" name="TextBox 12"/>
          <p:cNvSpPr txBox="1"/>
          <p:nvPr/>
        </p:nvSpPr>
        <p:spPr>
          <a:xfrm>
            <a:off x="406603" y="391808"/>
            <a:ext cx="13552723" cy="754120"/>
          </a:xfrm>
          <a:prstGeom prst="rect">
            <a:avLst/>
          </a:prstGeom>
        </p:spPr>
        <p:txBody>
          <a:bodyPr lIns="0" tIns="0" rIns="0" bIns="0" rtlCol="0" anchor="t">
            <a:spAutoFit/>
          </a:bodyPr>
          <a:lstStyle/>
          <a:p>
            <a:pPr algn="just">
              <a:lnSpc>
                <a:spcPts val="4939"/>
              </a:lnSpc>
            </a:pPr>
            <a:r>
              <a:rPr lang="en-US" sz="4939" b="1">
                <a:solidFill>
                  <a:srgbClr val="E4E4E4"/>
                </a:solidFill>
                <a:latin typeface="Futura Bold"/>
                <a:ea typeface="Futura Bold"/>
                <a:cs typeface="Futura Bold"/>
                <a:sym typeface="Futura Bold"/>
              </a:rPr>
              <a:t>Water Flow Rates in Aug &amp; Nov</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7212" y="148118"/>
            <a:ext cx="19112135" cy="1251025"/>
            <a:chOff x="0" y="0"/>
            <a:chExt cx="5033649" cy="329488"/>
          </a:xfrm>
        </p:grpSpPr>
        <p:sp>
          <p:nvSpPr>
            <p:cNvPr id="3" name="Freeform 3"/>
            <p:cNvSpPr/>
            <p:nvPr/>
          </p:nvSpPr>
          <p:spPr>
            <a:xfrm>
              <a:off x="0" y="0"/>
              <a:ext cx="5033649" cy="329488"/>
            </a:xfrm>
            <a:custGeom>
              <a:avLst/>
              <a:gdLst/>
              <a:ahLst/>
              <a:cxnLst/>
              <a:rect l="l" t="t" r="r" b="b"/>
              <a:pathLst>
                <a:path w="5033649" h="329488">
                  <a:moveTo>
                    <a:pt x="0" y="0"/>
                  </a:moveTo>
                  <a:lnTo>
                    <a:pt x="5033649" y="0"/>
                  </a:lnTo>
                  <a:lnTo>
                    <a:pt x="5033649" y="329488"/>
                  </a:lnTo>
                  <a:lnTo>
                    <a:pt x="0" y="329488"/>
                  </a:lnTo>
                  <a:close/>
                </a:path>
              </a:pathLst>
            </a:custGeom>
            <a:solidFill>
              <a:srgbClr val="2C5E6F"/>
            </a:solidFill>
          </p:spPr>
          <p:txBody>
            <a:bodyPr/>
            <a:lstStyle/>
            <a:p>
              <a:endParaRPr lang="en-BH"/>
            </a:p>
          </p:txBody>
        </p:sp>
        <p:sp>
          <p:nvSpPr>
            <p:cNvPr id="4" name="TextBox 4"/>
            <p:cNvSpPr txBox="1"/>
            <p:nvPr/>
          </p:nvSpPr>
          <p:spPr>
            <a:xfrm>
              <a:off x="0" y="-95250"/>
              <a:ext cx="5033649" cy="424738"/>
            </a:xfrm>
            <a:prstGeom prst="rect">
              <a:avLst/>
            </a:prstGeom>
          </p:spPr>
          <p:txBody>
            <a:bodyPr lIns="50800" tIns="50800" rIns="50800" bIns="50800" rtlCol="0" anchor="ctr"/>
            <a:lstStyle/>
            <a:p>
              <a:pPr algn="ctr">
                <a:lnSpc>
                  <a:spcPts val="3578"/>
                </a:lnSpc>
              </a:pPr>
              <a:endParaRPr/>
            </a:p>
          </p:txBody>
        </p:sp>
      </p:grpSp>
      <p:sp>
        <p:nvSpPr>
          <p:cNvPr id="5" name="AutoShape 5"/>
          <p:cNvSpPr/>
          <p:nvPr/>
        </p:nvSpPr>
        <p:spPr>
          <a:xfrm flipH="1" flipV="1">
            <a:off x="2889797" y="5367400"/>
            <a:ext cx="3477499" cy="0"/>
          </a:xfrm>
          <a:prstGeom prst="line">
            <a:avLst/>
          </a:prstGeom>
          <a:ln w="38100" cap="flat">
            <a:solidFill>
              <a:srgbClr val="FFFFFF"/>
            </a:solidFill>
            <a:prstDash val="solid"/>
            <a:headEnd type="none" w="sm" len="sm"/>
            <a:tailEnd type="none" w="sm" len="sm"/>
          </a:ln>
        </p:spPr>
        <p:txBody>
          <a:bodyPr/>
          <a:lstStyle/>
          <a:p>
            <a:endParaRPr lang="en-BH"/>
          </a:p>
        </p:txBody>
      </p:sp>
      <p:sp>
        <p:nvSpPr>
          <p:cNvPr id="6" name="Freeform 6"/>
          <p:cNvSpPr/>
          <p:nvPr/>
        </p:nvSpPr>
        <p:spPr>
          <a:xfrm rot="572330" flipV="1">
            <a:off x="-3475620" y="7965897"/>
            <a:ext cx="9008639" cy="4642207"/>
          </a:xfrm>
          <a:custGeom>
            <a:avLst/>
            <a:gdLst/>
            <a:ahLst/>
            <a:cxnLst/>
            <a:rect l="l" t="t" r="r" b="b"/>
            <a:pathLst>
              <a:path w="9008639" h="4642207">
                <a:moveTo>
                  <a:pt x="0" y="4642206"/>
                </a:moveTo>
                <a:lnTo>
                  <a:pt x="9008640" y="4642206"/>
                </a:lnTo>
                <a:lnTo>
                  <a:pt x="9008640" y="0"/>
                </a:lnTo>
                <a:lnTo>
                  <a:pt x="0" y="0"/>
                </a:lnTo>
                <a:lnTo>
                  <a:pt x="0" y="464220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
        <p:nvSpPr>
          <p:cNvPr id="7" name="Freeform 7"/>
          <p:cNvSpPr/>
          <p:nvPr/>
        </p:nvSpPr>
        <p:spPr>
          <a:xfrm>
            <a:off x="8228392" y="9258300"/>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H"/>
          </a:p>
        </p:txBody>
      </p:sp>
      <p:sp>
        <p:nvSpPr>
          <p:cNvPr id="8" name="Freeform 8"/>
          <p:cNvSpPr/>
          <p:nvPr/>
        </p:nvSpPr>
        <p:spPr>
          <a:xfrm>
            <a:off x="537361" y="2162107"/>
            <a:ext cx="8097396" cy="2981393"/>
          </a:xfrm>
          <a:custGeom>
            <a:avLst/>
            <a:gdLst/>
            <a:ahLst/>
            <a:cxnLst/>
            <a:rect l="l" t="t" r="r" b="b"/>
            <a:pathLst>
              <a:path w="8097396" h="2981393">
                <a:moveTo>
                  <a:pt x="0" y="0"/>
                </a:moveTo>
                <a:lnTo>
                  <a:pt x="8097396" y="0"/>
                </a:lnTo>
                <a:lnTo>
                  <a:pt x="8097396" y="2981393"/>
                </a:lnTo>
                <a:lnTo>
                  <a:pt x="0" y="2981393"/>
                </a:lnTo>
                <a:lnTo>
                  <a:pt x="0" y="0"/>
                </a:lnTo>
                <a:close/>
              </a:path>
            </a:pathLst>
          </a:custGeom>
          <a:blipFill>
            <a:blip r:embed="rId6"/>
            <a:stretch>
              <a:fillRect l="-3805"/>
            </a:stretch>
          </a:blipFill>
        </p:spPr>
        <p:txBody>
          <a:bodyPr/>
          <a:lstStyle/>
          <a:p>
            <a:endParaRPr lang="en-BH"/>
          </a:p>
        </p:txBody>
      </p:sp>
      <p:sp>
        <p:nvSpPr>
          <p:cNvPr id="9" name="Freeform 9"/>
          <p:cNvSpPr/>
          <p:nvPr/>
        </p:nvSpPr>
        <p:spPr>
          <a:xfrm>
            <a:off x="9144000" y="2162107"/>
            <a:ext cx="8599742" cy="3232161"/>
          </a:xfrm>
          <a:custGeom>
            <a:avLst/>
            <a:gdLst/>
            <a:ahLst/>
            <a:cxnLst/>
            <a:rect l="l" t="t" r="r" b="b"/>
            <a:pathLst>
              <a:path w="8599742" h="3232161">
                <a:moveTo>
                  <a:pt x="0" y="0"/>
                </a:moveTo>
                <a:lnTo>
                  <a:pt x="8599742" y="0"/>
                </a:lnTo>
                <a:lnTo>
                  <a:pt x="8599742" y="3232161"/>
                </a:lnTo>
                <a:lnTo>
                  <a:pt x="0" y="3232161"/>
                </a:lnTo>
                <a:lnTo>
                  <a:pt x="0" y="0"/>
                </a:lnTo>
                <a:close/>
              </a:path>
            </a:pathLst>
          </a:custGeom>
          <a:blipFill>
            <a:blip r:embed="rId7"/>
            <a:stretch>
              <a:fillRect/>
            </a:stretch>
          </a:blipFill>
        </p:spPr>
        <p:txBody>
          <a:bodyPr/>
          <a:lstStyle/>
          <a:p>
            <a:endParaRPr lang="en-BH"/>
          </a:p>
        </p:txBody>
      </p:sp>
      <p:sp>
        <p:nvSpPr>
          <p:cNvPr id="10" name="Freeform 10"/>
          <p:cNvSpPr/>
          <p:nvPr/>
        </p:nvSpPr>
        <p:spPr>
          <a:xfrm>
            <a:off x="217361" y="5650729"/>
            <a:ext cx="8737397" cy="3343291"/>
          </a:xfrm>
          <a:custGeom>
            <a:avLst/>
            <a:gdLst/>
            <a:ahLst/>
            <a:cxnLst/>
            <a:rect l="l" t="t" r="r" b="b"/>
            <a:pathLst>
              <a:path w="8737397" h="3343291">
                <a:moveTo>
                  <a:pt x="0" y="0"/>
                </a:moveTo>
                <a:lnTo>
                  <a:pt x="8737396" y="0"/>
                </a:lnTo>
                <a:lnTo>
                  <a:pt x="8737396" y="3343291"/>
                </a:lnTo>
                <a:lnTo>
                  <a:pt x="0" y="3343291"/>
                </a:lnTo>
                <a:lnTo>
                  <a:pt x="0" y="0"/>
                </a:lnTo>
                <a:close/>
              </a:path>
            </a:pathLst>
          </a:custGeom>
          <a:blipFill>
            <a:blip r:embed="rId8"/>
            <a:stretch>
              <a:fillRect/>
            </a:stretch>
          </a:blipFill>
        </p:spPr>
        <p:txBody>
          <a:bodyPr/>
          <a:lstStyle/>
          <a:p>
            <a:endParaRPr lang="en-BH"/>
          </a:p>
        </p:txBody>
      </p:sp>
      <p:sp>
        <p:nvSpPr>
          <p:cNvPr id="11" name="Freeform 11"/>
          <p:cNvSpPr/>
          <p:nvPr/>
        </p:nvSpPr>
        <p:spPr>
          <a:xfrm>
            <a:off x="9314227" y="5608105"/>
            <a:ext cx="8575675" cy="3286891"/>
          </a:xfrm>
          <a:custGeom>
            <a:avLst/>
            <a:gdLst/>
            <a:ahLst/>
            <a:cxnLst/>
            <a:rect l="l" t="t" r="r" b="b"/>
            <a:pathLst>
              <a:path w="8575675" h="3286891">
                <a:moveTo>
                  <a:pt x="0" y="0"/>
                </a:moveTo>
                <a:lnTo>
                  <a:pt x="8575675" y="0"/>
                </a:lnTo>
                <a:lnTo>
                  <a:pt x="8575675" y="3286891"/>
                </a:lnTo>
                <a:lnTo>
                  <a:pt x="0" y="3286891"/>
                </a:lnTo>
                <a:lnTo>
                  <a:pt x="0" y="0"/>
                </a:lnTo>
                <a:close/>
              </a:path>
            </a:pathLst>
          </a:custGeom>
          <a:blipFill>
            <a:blip r:embed="rId9"/>
            <a:stretch>
              <a:fillRect/>
            </a:stretch>
          </a:blipFill>
        </p:spPr>
        <p:txBody>
          <a:bodyPr/>
          <a:lstStyle/>
          <a:p>
            <a:endParaRPr lang="en-BH"/>
          </a:p>
        </p:txBody>
      </p:sp>
      <p:sp>
        <p:nvSpPr>
          <p:cNvPr id="12" name="TextBox 12"/>
          <p:cNvSpPr txBox="1"/>
          <p:nvPr/>
        </p:nvSpPr>
        <p:spPr>
          <a:xfrm>
            <a:off x="406603" y="391808"/>
            <a:ext cx="13552723" cy="754120"/>
          </a:xfrm>
          <a:prstGeom prst="rect">
            <a:avLst/>
          </a:prstGeom>
        </p:spPr>
        <p:txBody>
          <a:bodyPr lIns="0" tIns="0" rIns="0" bIns="0" rtlCol="0" anchor="t">
            <a:spAutoFit/>
          </a:bodyPr>
          <a:lstStyle/>
          <a:p>
            <a:pPr algn="just">
              <a:lnSpc>
                <a:spcPts val="4939"/>
              </a:lnSpc>
            </a:pPr>
            <a:r>
              <a:rPr lang="en-US" sz="4939" b="1">
                <a:solidFill>
                  <a:srgbClr val="E4E4E4"/>
                </a:solidFill>
                <a:latin typeface="Futura Ultra-Bold"/>
                <a:ea typeface="Futura Ultra-Bold"/>
                <a:cs typeface="Futura Ultra-Bold"/>
                <a:sym typeface="Futura Ultra-Bold"/>
              </a:rPr>
              <a:t>September month observations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7212" y="148118"/>
            <a:ext cx="19112135" cy="1251025"/>
            <a:chOff x="0" y="0"/>
            <a:chExt cx="5033649" cy="329488"/>
          </a:xfrm>
        </p:grpSpPr>
        <p:sp>
          <p:nvSpPr>
            <p:cNvPr id="3" name="Freeform 3"/>
            <p:cNvSpPr/>
            <p:nvPr/>
          </p:nvSpPr>
          <p:spPr>
            <a:xfrm>
              <a:off x="0" y="0"/>
              <a:ext cx="5033649" cy="329488"/>
            </a:xfrm>
            <a:custGeom>
              <a:avLst/>
              <a:gdLst/>
              <a:ahLst/>
              <a:cxnLst/>
              <a:rect l="l" t="t" r="r" b="b"/>
              <a:pathLst>
                <a:path w="5033649" h="329488">
                  <a:moveTo>
                    <a:pt x="0" y="0"/>
                  </a:moveTo>
                  <a:lnTo>
                    <a:pt x="5033649" y="0"/>
                  </a:lnTo>
                  <a:lnTo>
                    <a:pt x="5033649" y="329488"/>
                  </a:lnTo>
                  <a:lnTo>
                    <a:pt x="0" y="329488"/>
                  </a:lnTo>
                  <a:close/>
                </a:path>
              </a:pathLst>
            </a:custGeom>
            <a:solidFill>
              <a:srgbClr val="2C5E6F"/>
            </a:solidFill>
          </p:spPr>
          <p:txBody>
            <a:bodyPr/>
            <a:lstStyle/>
            <a:p>
              <a:endParaRPr lang="en-BH"/>
            </a:p>
          </p:txBody>
        </p:sp>
        <p:sp>
          <p:nvSpPr>
            <p:cNvPr id="4" name="TextBox 4"/>
            <p:cNvSpPr txBox="1"/>
            <p:nvPr/>
          </p:nvSpPr>
          <p:spPr>
            <a:xfrm>
              <a:off x="0" y="-95250"/>
              <a:ext cx="5033649" cy="424738"/>
            </a:xfrm>
            <a:prstGeom prst="rect">
              <a:avLst/>
            </a:prstGeom>
          </p:spPr>
          <p:txBody>
            <a:bodyPr lIns="50800" tIns="50800" rIns="50800" bIns="50800" rtlCol="0" anchor="ctr"/>
            <a:lstStyle/>
            <a:p>
              <a:pPr algn="ctr">
                <a:lnSpc>
                  <a:spcPts val="3578"/>
                </a:lnSpc>
              </a:pPr>
              <a:endParaRPr/>
            </a:p>
          </p:txBody>
        </p:sp>
      </p:grpSp>
      <p:sp>
        <p:nvSpPr>
          <p:cNvPr id="5" name="AutoShape 5"/>
          <p:cNvSpPr/>
          <p:nvPr/>
        </p:nvSpPr>
        <p:spPr>
          <a:xfrm flipH="1" flipV="1">
            <a:off x="2889797" y="5367400"/>
            <a:ext cx="3477499" cy="0"/>
          </a:xfrm>
          <a:prstGeom prst="line">
            <a:avLst/>
          </a:prstGeom>
          <a:ln w="38100" cap="flat">
            <a:solidFill>
              <a:srgbClr val="FFFFFF"/>
            </a:solidFill>
            <a:prstDash val="solid"/>
            <a:headEnd type="none" w="sm" len="sm"/>
            <a:tailEnd type="none" w="sm" len="sm"/>
          </a:ln>
        </p:spPr>
        <p:txBody>
          <a:bodyPr/>
          <a:lstStyle/>
          <a:p>
            <a:endParaRPr lang="en-BH"/>
          </a:p>
        </p:txBody>
      </p:sp>
      <p:sp>
        <p:nvSpPr>
          <p:cNvPr id="6" name="Freeform 6"/>
          <p:cNvSpPr/>
          <p:nvPr/>
        </p:nvSpPr>
        <p:spPr>
          <a:xfrm rot="572330" flipV="1">
            <a:off x="-3475620" y="7965897"/>
            <a:ext cx="9008639" cy="4642207"/>
          </a:xfrm>
          <a:custGeom>
            <a:avLst/>
            <a:gdLst/>
            <a:ahLst/>
            <a:cxnLst/>
            <a:rect l="l" t="t" r="r" b="b"/>
            <a:pathLst>
              <a:path w="9008639" h="4642207">
                <a:moveTo>
                  <a:pt x="0" y="4642206"/>
                </a:moveTo>
                <a:lnTo>
                  <a:pt x="9008640" y="4642206"/>
                </a:lnTo>
                <a:lnTo>
                  <a:pt x="9008640" y="0"/>
                </a:lnTo>
                <a:lnTo>
                  <a:pt x="0" y="0"/>
                </a:lnTo>
                <a:lnTo>
                  <a:pt x="0" y="464220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
        <p:nvSpPr>
          <p:cNvPr id="7" name="Freeform 7"/>
          <p:cNvSpPr/>
          <p:nvPr/>
        </p:nvSpPr>
        <p:spPr>
          <a:xfrm>
            <a:off x="8228392" y="9258300"/>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H"/>
          </a:p>
        </p:txBody>
      </p:sp>
      <p:sp>
        <p:nvSpPr>
          <p:cNvPr id="8" name="Freeform 8"/>
          <p:cNvSpPr/>
          <p:nvPr/>
        </p:nvSpPr>
        <p:spPr>
          <a:xfrm>
            <a:off x="406603" y="2173882"/>
            <a:ext cx="8406648" cy="3335665"/>
          </a:xfrm>
          <a:custGeom>
            <a:avLst/>
            <a:gdLst/>
            <a:ahLst/>
            <a:cxnLst/>
            <a:rect l="l" t="t" r="r" b="b"/>
            <a:pathLst>
              <a:path w="8406648" h="3335665">
                <a:moveTo>
                  <a:pt x="0" y="0"/>
                </a:moveTo>
                <a:lnTo>
                  <a:pt x="8406649" y="0"/>
                </a:lnTo>
                <a:lnTo>
                  <a:pt x="8406649" y="3335665"/>
                </a:lnTo>
                <a:lnTo>
                  <a:pt x="0" y="3335665"/>
                </a:lnTo>
                <a:lnTo>
                  <a:pt x="0" y="0"/>
                </a:lnTo>
                <a:close/>
              </a:path>
            </a:pathLst>
          </a:custGeom>
          <a:blipFill>
            <a:blip r:embed="rId6"/>
            <a:stretch>
              <a:fillRect/>
            </a:stretch>
          </a:blipFill>
        </p:spPr>
        <p:txBody>
          <a:bodyPr/>
          <a:lstStyle/>
          <a:p>
            <a:endParaRPr lang="en-BH"/>
          </a:p>
        </p:txBody>
      </p:sp>
      <p:sp>
        <p:nvSpPr>
          <p:cNvPr id="9" name="Freeform 9"/>
          <p:cNvSpPr/>
          <p:nvPr/>
        </p:nvSpPr>
        <p:spPr>
          <a:xfrm>
            <a:off x="10047831" y="2269635"/>
            <a:ext cx="6573364" cy="2501803"/>
          </a:xfrm>
          <a:custGeom>
            <a:avLst/>
            <a:gdLst/>
            <a:ahLst/>
            <a:cxnLst/>
            <a:rect l="l" t="t" r="r" b="b"/>
            <a:pathLst>
              <a:path w="6573364" h="2501803">
                <a:moveTo>
                  <a:pt x="0" y="0"/>
                </a:moveTo>
                <a:lnTo>
                  <a:pt x="6573364" y="0"/>
                </a:lnTo>
                <a:lnTo>
                  <a:pt x="6573364" y="2501803"/>
                </a:lnTo>
                <a:lnTo>
                  <a:pt x="0" y="2501803"/>
                </a:lnTo>
                <a:lnTo>
                  <a:pt x="0" y="0"/>
                </a:lnTo>
                <a:close/>
              </a:path>
            </a:pathLst>
          </a:custGeom>
          <a:blipFill>
            <a:blip r:embed="rId7"/>
            <a:stretch>
              <a:fillRect/>
            </a:stretch>
          </a:blipFill>
        </p:spPr>
        <p:txBody>
          <a:bodyPr/>
          <a:lstStyle/>
          <a:p>
            <a:endParaRPr lang="en-BH"/>
          </a:p>
        </p:txBody>
      </p:sp>
      <p:sp>
        <p:nvSpPr>
          <p:cNvPr id="10" name="Freeform 10"/>
          <p:cNvSpPr/>
          <p:nvPr/>
        </p:nvSpPr>
        <p:spPr>
          <a:xfrm>
            <a:off x="410495" y="5794062"/>
            <a:ext cx="8421807" cy="3323523"/>
          </a:xfrm>
          <a:custGeom>
            <a:avLst/>
            <a:gdLst/>
            <a:ahLst/>
            <a:cxnLst/>
            <a:rect l="l" t="t" r="r" b="b"/>
            <a:pathLst>
              <a:path w="8421807" h="3323523">
                <a:moveTo>
                  <a:pt x="0" y="0"/>
                </a:moveTo>
                <a:lnTo>
                  <a:pt x="8421807" y="0"/>
                </a:lnTo>
                <a:lnTo>
                  <a:pt x="8421807" y="3323523"/>
                </a:lnTo>
                <a:lnTo>
                  <a:pt x="0" y="3323523"/>
                </a:lnTo>
                <a:lnTo>
                  <a:pt x="0" y="0"/>
                </a:lnTo>
                <a:close/>
              </a:path>
            </a:pathLst>
          </a:custGeom>
          <a:blipFill>
            <a:blip r:embed="rId8"/>
            <a:stretch>
              <a:fillRect/>
            </a:stretch>
          </a:blipFill>
        </p:spPr>
        <p:txBody>
          <a:bodyPr/>
          <a:lstStyle/>
          <a:p>
            <a:endParaRPr lang="en-BH"/>
          </a:p>
        </p:txBody>
      </p:sp>
      <p:sp>
        <p:nvSpPr>
          <p:cNvPr id="11" name="Freeform 11"/>
          <p:cNvSpPr/>
          <p:nvPr/>
        </p:nvSpPr>
        <p:spPr>
          <a:xfrm>
            <a:off x="10257441" y="5063211"/>
            <a:ext cx="6363753" cy="2392612"/>
          </a:xfrm>
          <a:custGeom>
            <a:avLst/>
            <a:gdLst/>
            <a:ahLst/>
            <a:cxnLst/>
            <a:rect l="l" t="t" r="r" b="b"/>
            <a:pathLst>
              <a:path w="6363753" h="2392612">
                <a:moveTo>
                  <a:pt x="0" y="0"/>
                </a:moveTo>
                <a:lnTo>
                  <a:pt x="6363754" y="0"/>
                </a:lnTo>
                <a:lnTo>
                  <a:pt x="6363754" y="2392612"/>
                </a:lnTo>
                <a:lnTo>
                  <a:pt x="0" y="2392612"/>
                </a:lnTo>
                <a:lnTo>
                  <a:pt x="0" y="0"/>
                </a:lnTo>
                <a:close/>
              </a:path>
            </a:pathLst>
          </a:custGeom>
          <a:blipFill>
            <a:blip r:embed="rId9"/>
            <a:stretch>
              <a:fillRect/>
            </a:stretch>
          </a:blipFill>
        </p:spPr>
        <p:txBody>
          <a:bodyPr/>
          <a:lstStyle/>
          <a:p>
            <a:endParaRPr lang="en-BH"/>
          </a:p>
        </p:txBody>
      </p:sp>
      <p:sp>
        <p:nvSpPr>
          <p:cNvPr id="12" name="Freeform 12"/>
          <p:cNvSpPr/>
          <p:nvPr/>
        </p:nvSpPr>
        <p:spPr>
          <a:xfrm>
            <a:off x="9897683" y="7607305"/>
            <a:ext cx="6873659" cy="2470221"/>
          </a:xfrm>
          <a:custGeom>
            <a:avLst/>
            <a:gdLst/>
            <a:ahLst/>
            <a:cxnLst/>
            <a:rect l="l" t="t" r="r" b="b"/>
            <a:pathLst>
              <a:path w="6873659" h="2470221">
                <a:moveTo>
                  <a:pt x="0" y="0"/>
                </a:moveTo>
                <a:lnTo>
                  <a:pt x="6873659" y="0"/>
                </a:lnTo>
                <a:lnTo>
                  <a:pt x="6873659" y="2470222"/>
                </a:lnTo>
                <a:lnTo>
                  <a:pt x="0" y="2470222"/>
                </a:lnTo>
                <a:lnTo>
                  <a:pt x="0" y="0"/>
                </a:lnTo>
                <a:close/>
              </a:path>
            </a:pathLst>
          </a:custGeom>
          <a:blipFill>
            <a:blip r:embed="rId10"/>
            <a:stretch>
              <a:fillRect/>
            </a:stretch>
          </a:blipFill>
        </p:spPr>
        <p:txBody>
          <a:bodyPr/>
          <a:lstStyle/>
          <a:p>
            <a:endParaRPr lang="en-BH"/>
          </a:p>
        </p:txBody>
      </p:sp>
      <p:sp>
        <p:nvSpPr>
          <p:cNvPr id="13" name="TextBox 13"/>
          <p:cNvSpPr txBox="1"/>
          <p:nvPr/>
        </p:nvSpPr>
        <p:spPr>
          <a:xfrm>
            <a:off x="406603" y="391808"/>
            <a:ext cx="13552723" cy="754120"/>
          </a:xfrm>
          <a:prstGeom prst="rect">
            <a:avLst/>
          </a:prstGeom>
        </p:spPr>
        <p:txBody>
          <a:bodyPr lIns="0" tIns="0" rIns="0" bIns="0" rtlCol="0" anchor="t">
            <a:spAutoFit/>
          </a:bodyPr>
          <a:lstStyle/>
          <a:p>
            <a:pPr algn="just">
              <a:lnSpc>
                <a:spcPts val="4939"/>
              </a:lnSpc>
            </a:pPr>
            <a:r>
              <a:rPr lang="en-US" sz="4939" b="1">
                <a:solidFill>
                  <a:srgbClr val="E4E4E4"/>
                </a:solidFill>
                <a:latin typeface="Futura Ultra-Bold"/>
                <a:ea typeface="Futura Ultra-Bold"/>
                <a:cs typeface="Futura Ultra-Bold"/>
                <a:sym typeface="Futura Ultra-Bold"/>
              </a:rPr>
              <a:t>September month observations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7212" y="148118"/>
            <a:ext cx="19112135" cy="1251025"/>
            <a:chOff x="0" y="0"/>
            <a:chExt cx="5033649" cy="329488"/>
          </a:xfrm>
        </p:grpSpPr>
        <p:sp>
          <p:nvSpPr>
            <p:cNvPr id="3" name="Freeform 3"/>
            <p:cNvSpPr/>
            <p:nvPr/>
          </p:nvSpPr>
          <p:spPr>
            <a:xfrm>
              <a:off x="0" y="0"/>
              <a:ext cx="5033649" cy="329488"/>
            </a:xfrm>
            <a:custGeom>
              <a:avLst/>
              <a:gdLst/>
              <a:ahLst/>
              <a:cxnLst/>
              <a:rect l="l" t="t" r="r" b="b"/>
              <a:pathLst>
                <a:path w="5033649" h="329488">
                  <a:moveTo>
                    <a:pt x="0" y="0"/>
                  </a:moveTo>
                  <a:lnTo>
                    <a:pt x="5033649" y="0"/>
                  </a:lnTo>
                  <a:lnTo>
                    <a:pt x="5033649" y="329488"/>
                  </a:lnTo>
                  <a:lnTo>
                    <a:pt x="0" y="329488"/>
                  </a:lnTo>
                  <a:close/>
                </a:path>
              </a:pathLst>
            </a:custGeom>
            <a:solidFill>
              <a:srgbClr val="2C5E6F"/>
            </a:solidFill>
          </p:spPr>
          <p:txBody>
            <a:bodyPr/>
            <a:lstStyle/>
            <a:p>
              <a:endParaRPr lang="en-BH"/>
            </a:p>
          </p:txBody>
        </p:sp>
        <p:sp>
          <p:nvSpPr>
            <p:cNvPr id="4" name="TextBox 4"/>
            <p:cNvSpPr txBox="1"/>
            <p:nvPr/>
          </p:nvSpPr>
          <p:spPr>
            <a:xfrm>
              <a:off x="0" y="-95250"/>
              <a:ext cx="5033649" cy="424738"/>
            </a:xfrm>
            <a:prstGeom prst="rect">
              <a:avLst/>
            </a:prstGeom>
          </p:spPr>
          <p:txBody>
            <a:bodyPr lIns="50800" tIns="50800" rIns="50800" bIns="50800" rtlCol="0" anchor="ctr"/>
            <a:lstStyle/>
            <a:p>
              <a:pPr algn="ctr">
                <a:lnSpc>
                  <a:spcPts val="3578"/>
                </a:lnSpc>
              </a:pPr>
              <a:endParaRPr/>
            </a:p>
          </p:txBody>
        </p:sp>
      </p:grpSp>
      <p:sp>
        <p:nvSpPr>
          <p:cNvPr id="5" name="AutoShape 5"/>
          <p:cNvSpPr/>
          <p:nvPr/>
        </p:nvSpPr>
        <p:spPr>
          <a:xfrm flipH="1" flipV="1">
            <a:off x="2889797" y="5367400"/>
            <a:ext cx="3477499" cy="0"/>
          </a:xfrm>
          <a:prstGeom prst="line">
            <a:avLst/>
          </a:prstGeom>
          <a:ln w="38100" cap="flat">
            <a:solidFill>
              <a:srgbClr val="FFFFFF"/>
            </a:solidFill>
            <a:prstDash val="solid"/>
            <a:headEnd type="none" w="sm" len="sm"/>
            <a:tailEnd type="none" w="sm" len="sm"/>
          </a:ln>
        </p:spPr>
        <p:txBody>
          <a:bodyPr/>
          <a:lstStyle/>
          <a:p>
            <a:endParaRPr lang="en-BH"/>
          </a:p>
        </p:txBody>
      </p:sp>
      <p:sp>
        <p:nvSpPr>
          <p:cNvPr id="6" name="Freeform 6"/>
          <p:cNvSpPr/>
          <p:nvPr/>
        </p:nvSpPr>
        <p:spPr>
          <a:xfrm>
            <a:off x="8228392" y="9258300"/>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
        <p:nvSpPr>
          <p:cNvPr id="7" name="Freeform 7"/>
          <p:cNvSpPr/>
          <p:nvPr/>
        </p:nvSpPr>
        <p:spPr>
          <a:xfrm>
            <a:off x="3907591" y="1673651"/>
            <a:ext cx="10438965" cy="3923422"/>
          </a:xfrm>
          <a:custGeom>
            <a:avLst/>
            <a:gdLst/>
            <a:ahLst/>
            <a:cxnLst/>
            <a:rect l="l" t="t" r="r" b="b"/>
            <a:pathLst>
              <a:path w="10438965" h="3923422">
                <a:moveTo>
                  <a:pt x="0" y="0"/>
                </a:moveTo>
                <a:lnTo>
                  <a:pt x="10438964" y="0"/>
                </a:lnTo>
                <a:lnTo>
                  <a:pt x="10438964" y="3923421"/>
                </a:lnTo>
                <a:lnTo>
                  <a:pt x="0" y="3923421"/>
                </a:lnTo>
                <a:lnTo>
                  <a:pt x="0" y="0"/>
                </a:lnTo>
                <a:close/>
              </a:path>
            </a:pathLst>
          </a:custGeom>
          <a:blipFill>
            <a:blip r:embed="rId4"/>
            <a:stretch>
              <a:fillRect/>
            </a:stretch>
          </a:blipFill>
        </p:spPr>
        <p:txBody>
          <a:bodyPr/>
          <a:lstStyle/>
          <a:p>
            <a:endParaRPr lang="en-BH"/>
          </a:p>
        </p:txBody>
      </p:sp>
      <p:sp>
        <p:nvSpPr>
          <p:cNvPr id="8" name="Freeform 8"/>
          <p:cNvSpPr/>
          <p:nvPr/>
        </p:nvSpPr>
        <p:spPr>
          <a:xfrm>
            <a:off x="3907591" y="5860574"/>
            <a:ext cx="10472818" cy="4113749"/>
          </a:xfrm>
          <a:custGeom>
            <a:avLst/>
            <a:gdLst/>
            <a:ahLst/>
            <a:cxnLst/>
            <a:rect l="l" t="t" r="r" b="b"/>
            <a:pathLst>
              <a:path w="10472818" h="4113749">
                <a:moveTo>
                  <a:pt x="0" y="0"/>
                </a:moveTo>
                <a:lnTo>
                  <a:pt x="10472818" y="0"/>
                </a:lnTo>
                <a:lnTo>
                  <a:pt x="10472818" y="4113748"/>
                </a:lnTo>
                <a:lnTo>
                  <a:pt x="0" y="4113748"/>
                </a:lnTo>
                <a:lnTo>
                  <a:pt x="0" y="0"/>
                </a:lnTo>
                <a:close/>
              </a:path>
            </a:pathLst>
          </a:custGeom>
          <a:blipFill>
            <a:blip r:embed="rId5"/>
            <a:stretch>
              <a:fillRect/>
            </a:stretch>
          </a:blipFill>
        </p:spPr>
        <p:txBody>
          <a:bodyPr/>
          <a:lstStyle/>
          <a:p>
            <a:endParaRPr lang="en-BH"/>
          </a:p>
        </p:txBody>
      </p:sp>
      <p:sp>
        <p:nvSpPr>
          <p:cNvPr id="9" name="Freeform 9"/>
          <p:cNvSpPr/>
          <p:nvPr/>
        </p:nvSpPr>
        <p:spPr>
          <a:xfrm rot="572330" flipV="1">
            <a:off x="-3475620" y="7965897"/>
            <a:ext cx="9008639" cy="4642207"/>
          </a:xfrm>
          <a:custGeom>
            <a:avLst/>
            <a:gdLst/>
            <a:ahLst/>
            <a:cxnLst/>
            <a:rect l="l" t="t" r="r" b="b"/>
            <a:pathLst>
              <a:path w="9008639" h="4642207">
                <a:moveTo>
                  <a:pt x="0" y="4642206"/>
                </a:moveTo>
                <a:lnTo>
                  <a:pt x="9008640" y="4642206"/>
                </a:lnTo>
                <a:lnTo>
                  <a:pt x="9008640" y="0"/>
                </a:lnTo>
                <a:lnTo>
                  <a:pt x="0" y="0"/>
                </a:lnTo>
                <a:lnTo>
                  <a:pt x="0" y="464220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H"/>
          </a:p>
        </p:txBody>
      </p:sp>
      <p:sp>
        <p:nvSpPr>
          <p:cNvPr id="10" name="TextBox 10"/>
          <p:cNvSpPr txBox="1"/>
          <p:nvPr/>
        </p:nvSpPr>
        <p:spPr>
          <a:xfrm>
            <a:off x="406603" y="391808"/>
            <a:ext cx="13552723" cy="754120"/>
          </a:xfrm>
          <a:prstGeom prst="rect">
            <a:avLst/>
          </a:prstGeom>
        </p:spPr>
        <p:txBody>
          <a:bodyPr lIns="0" tIns="0" rIns="0" bIns="0" rtlCol="0" anchor="t">
            <a:spAutoFit/>
          </a:bodyPr>
          <a:lstStyle/>
          <a:p>
            <a:pPr algn="just">
              <a:lnSpc>
                <a:spcPts val="4939"/>
              </a:lnSpc>
            </a:pPr>
            <a:r>
              <a:rPr lang="en-US" sz="4939" b="1">
                <a:solidFill>
                  <a:srgbClr val="E4E4E4"/>
                </a:solidFill>
                <a:latin typeface="Futura Ultra-Bold"/>
                <a:ea typeface="Futura Ultra-Bold"/>
                <a:cs typeface="Futura Ultra-Bold"/>
                <a:sym typeface="Futura Ultra-Bold"/>
              </a:rPr>
              <a:t>Water not suitable to drink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7381" y="3480910"/>
            <a:ext cx="9976106" cy="6942890"/>
            <a:chOff x="0" y="0"/>
            <a:chExt cx="2627452" cy="1828580"/>
          </a:xfrm>
        </p:grpSpPr>
        <p:sp>
          <p:nvSpPr>
            <p:cNvPr id="3" name="Freeform 3"/>
            <p:cNvSpPr/>
            <p:nvPr/>
          </p:nvSpPr>
          <p:spPr>
            <a:xfrm>
              <a:off x="0" y="0"/>
              <a:ext cx="2627452" cy="1828580"/>
            </a:xfrm>
            <a:custGeom>
              <a:avLst/>
              <a:gdLst/>
              <a:ahLst/>
              <a:cxnLst/>
              <a:rect l="l" t="t" r="r" b="b"/>
              <a:pathLst>
                <a:path w="2627452" h="1828580">
                  <a:moveTo>
                    <a:pt x="0" y="0"/>
                  </a:moveTo>
                  <a:lnTo>
                    <a:pt x="2627452" y="0"/>
                  </a:lnTo>
                  <a:lnTo>
                    <a:pt x="2627452" y="1828580"/>
                  </a:lnTo>
                  <a:lnTo>
                    <a:pt x="0" y="1828580"/>
                  </a:lnTo>
                  <a:close/>
                </a:path>
              </a:pathLst>
            </a:custGeom>
            <a:solidFill>
              <a:srgbClr val="2C5E6F"/>
            </a:solidFill>
          </p:spPr>
          <p:txBody>
            <a:bodyPr/>
            <a:lstStyle/>
            <a:p>
              <a:endParaRPr lang="en-BH"/>
            </a:p>
          </p:txBody>
        </p:sp>
        <p:sp>
          <p:nvSpPr>
            <p:cNvPr id="4" name="TextBox 4"/>
            <p:cNvSpPr txBox="1"/>
            <p:nvPr/>
          </p:nvSpPr>
          <p:spPr>
            <a:xfrm>
              <a:off x="0" y="-95250"/>
              <a:ext cx="2627452" cy="1923830"/>
            </a:xfrm>
            <a:prstGeom prst="rect">
              <a:avLst/>
            </a:prstGeom>
          </p:spPr>
          <p:txBody>
            <a:bodyPr lIns="50800" tIns="50800" rIns="50800" bIns="50800" rtlCol="0" anchor="ctr"/>
            <a:lstStyle/>
            <a:p>
              <a:pPr algn="ctr">
                <a:lnSpc>
                  <a:spcPts val="3578"/>
                </a:lnSpc>
              </a:pPr>
              <a:endParaRPr/>
            </a:p>
          </p:txBody>
        </p:sp>
      </p:grpSp>
      <p:sp>
        <p:nvSpPr>
          <p:cNvPr id="5" name="Freeform 5"/>
          <p:cNvSpPr/>
          <p:nvPr/>
        </p:nvSpPr>
        <p:spPr>
          <a:xfrm>
            <a:off x="1028700" y="2941736"/>
            <a:ext cx="1360077" cy="1360077"/>
          </a:xfrm>
          <a:custGeom>
            <a:avLst/>
            <a:gdLst/>
            <a:ahLst/>
            <a:cxnLst/>
            <a:rect l="l" t="t" r="r" b="b"/>
            <a:pathLst>
              <a:path w="1360077" h="1360077">
                <a:moveTo>
                  <a:pt x="0" y="0"/>
                </a:moveTo>
                <a:lnTo>
                  <a:pt x="1360077" y="0"/>
                </a:lnTo>
                <a:lnTo>
                  <a:pt x="1360077" y="1360076"/>
                </a:lnTo>
                <a:lnTo>
                  <a:pt x="0" y="1360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
        <p:nvSpPr>
          <p:cNvPr id="6" name="AutoShape 6"/>
          <p:cNvSpPr/>
          <p:nvPr/>
        </p:nvSpPr>
        <p:spPr>
          <a:xfrm flipH="1">
            <a:off x="3105421" y="5635300"/>
            <a:ext cx="6780026" cy="0"/>
          </a:xfrm>
          <a:prstGeom prst="line">
            <a:avLst/>
          </a:prstGeom>
          <a:ln w="38100" cap="flat">
            <a:solidFill>
              <a:srgbClr val="FFFFFF"/>
            </a:solidFill>
            <a:prstDash val="solid"/>
            <a:headEnd type="none" w="sm" len="sm"/>
            <a:tailEnd type="none" w="sm" len="sm"/>
          </a:ln>
        </p:spPr>
        <p:txBody>
          <a:bodyPr/>
          <a:lstStyle/>
          <a:p>
            <a:endParaRPr lang="en-BH"/>
          </a:p>
        </p:txBody>
      </p:sp>
      <p:sp>
        <p:nvSpPr>
          <p:cNvPr id="7" name="AutoShape 7"/>
          <p:cNvSpPr/>
          <p:nvPr/>
        </p:nvSpPr>
        <p:spPr>
          <a:xfrm flipH="1">
            <a:off x="3105421" y="7923050"/>
            <a:ext cx="6780026" cy="0"/>
          </a:xfrm>
          <a:prstGeom prst="line">
            <a:avLst/>
          </a:prstGeom>
          <a:ln w="38100" cap="flat">
            <a:solidFill>
              <a:srgbClr val="FFFFFF"/>
            </a:solidFill>
            <a:prstDash val="solid"/>
            <a:headEnd type="none" w="sm" len="sm"/>
            <a:tailEnd type="none" w="sm" len="sm"/>
          </a:ln>
        </p:spPr>
        <p:txBody>
          <a:bodyPr/>
          <a:lstStyle/>
          <a:p>
            <a:endParaRPr lang="en-BH"/>
          </a:p>
        </p:txBody>
      </p:sp>
      <p:sp>
        <p:nvSpPr>
          <p:cNvPr id="8" name="Freeform 8"/>
          <p:cNvSpPr/>
          <p:nvPr/>
        </p:nvSpPr>
        <p:spPr>
          <a:xfrm>
            <a:off x="11785672" y="725717"/>
            <a:ext cx="1831216" cy="302983"/>
          </a:xfrm>
          <a:custGeom>
            <a:avLst/>
            <a:gdLst/>
            <a:ahLst/>
            <a:cxnLst/>
            <a:rect l="l" t="t" r="r" b="b"/>
            <a:pathLst>
              <a:path w="1831216" h="302983">
                <a:moveTo>
                  <a:pt x="0" y="0"/>
                </a:moveTo>
                <a:lnTo>
                  <a:pt x="1831216" y="0"/>
                </a:lnTo>
                <a:lnTo>
                  <a:pt x="1831216" y="302983"/>
                </a:lnTo>
                <a:lnTo>
                  <a:pt x="0" y="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H"/>
          </a:p>
        </p:txBody>
      </p:sp>
      <p:grpSp>
        <p:nvGrpSpPr>
          <p:cNvPr id="9" name="Group 9"/>
          <p:cNvGrpSpPr/>
          <p:nvPr/>
        </p:nvGrpSpPr>
        <p:grpSpPr>
          <a:xfrm>
            <a:off x="13939046" y="-136800"/>
            <a:ext cx="4487194" cy="10560600"/>
            <a:chOff x="0" y="0"/>
            <a:chExt cx="695184" cy="1636113"/>
          </a:xfrm>
        </p:grpSpPr>
        <p:sp>
          <p:nvSpPr>
            <p:cNvPr id="10" name="Freeform 10"/>
            <p:cNvSpPr/>
            <p:nvPr/>
          </p:nvSpPr>
          <p:spPr>
            <a:xfrm>
              <a:off x="0" y="0"/>
              <a:ext cx="695184" cy="1636113"/>
            </a:xfrm>
            <a:custGeom>
              <a:avLst/>
              <a:gdLst/>
              <a:ahLst/>
              <a:cxnLst/>
              <a:rect l="l" t="t" r="r" b="b"/>
              <a:pathLst>
                <a:path w="695184" h="1636113">
                  <a:moveTo>
                    <a:pt x="0" y="0"/>
                  </a:moveTo>
                  <a:lnTo>
                    <a:pt x="695184" y="0"/>
                  </a:lnTo>
                  <a:lnTo>
                    <a:pt x="695184" y="1636113"/>
                  </a:lnTo>
                  <a:lnTo>
                    <a:pt x="0" y="1636113"/>
                  </a:lnTo>
                  <a:close/>
                </a:path>
              </a:pathLst>
            </a:custGeom>
            <a:blipFill>
              <a:blip r:embed="rId6"/>
              <a:stretch>
                <a:fillRect l="-137773" r="-117471"/>
              </a:stretch>
            </a:blipFill>
          </p:spPr>
          <p:txBody>
            <a:bodyPr/>
            <a:lstStyle/>
            <a:p>
              <a:endParaRPr lang="en-BH"/>
            </a:p>
          </p:txBody>
        </p:sp>
      </p:grpSp>
      <p:sp>
        <p:nvSpPr>
          <p:cNvPr id="11" name="TextBox 11"/>
          <p:cNvSpPr txBox="1"/>
          <p:nvPr/>
        </p:nvSpPr>
        <p:spPr>
          <a:xfrm>
            <a:off x="2267155" y="1028700"/>
            <a:ext cx="8456558" cy="1052569"/>
          </a:xfrm>
          <a:prstGeom prst="rect">
            <a:avLst/>
          </a:prstGeom>
        </p:spPr>
        <p:txBody>
          <a:bodyPr lIns="0" tIns="0" rIns="0" bIns="0" rtlCol="0" anchor="t">
            <a:spAutoFit/>
          </a:bodyPr>
          <a:lstStyle/>
          <a:p>
            <a:pPr algn="ctr">
              <a:lnSpc>
                <a:spcPts val="6939"/>
              </a:lnSpc>
            </a:pPr>
            <a:r>
              <a:rPr lang="en-US" sz="6939" b="1">
                <a:solidFill>
                  <a:srgbClr val="737373"/>
                </a:solidFill>
                <a:latin typeface="Futura Ultra-Bold"/>
                <a:ea typeface="Futura Ultra-Bold"/>
                <a:cs typeface="Futura Ultra-Bold"/>
                <a:sym typeface="Futura Ultra-Bold"/>
              </a:rPr>
              <a:t>Recommendations</a:t>
            </a:r>
          </a:p>
        </p:txBody>
      </p:sp>
      <p:sp>
        <p:nvSpPr>
          <p:cNvPr id="12" name="TextBox 12"/>
          <p:cNvSpPr txBox="1"/>
          <p:nvPr/>
        </p:nvSpPr>
        <p:spPr>
          <a:xfrm>
            <a:off x="4077042" y="4206562"/>
            <a:ext cx="4836784" cy="925675"/>
          </a:xfrm>
          <a:prstGeom prst="rect">
            <a:avLst/>
          </a:prstGeom>
        </p:spPr>
        <p:txBody>
          <a:bodyPr lIns="0" tIns="0" rIns="0" bIns="0" rtlCol="0" anchor="t">
            <a:spAutoFit/>
          </a:bodyPr>
          <a:lstStyle/>
          <a:p>
            <a:pPr algn="ctr">
              <a:lnSpc>
                <a:spcPts val="3578"/>
              </a:lnSpc>
            </a:pPr>
            <a:r>
              <a:rPr lang="en-US" sz="2556">
                <a:solidFill>
                  <a:srgbClr val="E4E4E4"/>
                </a:solidFill>
                <a:latin typeface="Futura"/>
                <a:ea typeface="Futura"/>
                <a:cs typeface="Futura"/>
                <a:sym typeface="Futura"/>
              </a:rPr>
              <a:t>Strengthen Monitoring and Classification of ‘True’ Events.</a:t>
            </a:r>
          </a:p>
        </p:txBody>
      </p:sp>
      <p:sp>
        <p:nvSpPr>
          <p:cNvPr id="13" name="TextBox 13"/>
          <p:cNvSpPr txBox="1"/>
          <p:nvPr/>
        </p:nvSpPr>
        <p:spPr>
          <a:xfrm>
            <a:off x="4077042" y="6044875"/>
            <a:ext cx="4836784" cy="1373350"/>
          </a:xfrm>
          <a:prstGeom prst="rect">
            <a:avLst/>
          </a:prstGeom>
        </p:spPr>
        <p:txBody>
          <a:bodyPr lIns="0" tIns="0" rIns="0" bIns="0" rtlCol="0" anchor="t">
            <a:spAutoFit/>
          </a:bodyPr>
          <a:lstStyle/>
          <a:p>
            <a:pPr algn="ctr">
              <a:lnSpc>
                <a:spcPts val="3578"/>
              </a:lnSpc>
            </a:pPr>
            <a:r>
              <a:rPr lang="en-US" sz="2556">
                <a:solidFill>
                  <a:srgbClr val="E4E4E4"/>
                </a:solidFill>
                <a:latin typeface="Futura"/>
                <a:ea typeface="Futura"/>
                <a:cs typeface="Futura"/>
                <a:sym typeface="Futura"/>
              </a:rPr>
              <a:t>Improve Communication on Seasonal Water Temperature Behavior.</a:t>
            </a:r>
          </a:p>
        </p:txBody>
      </p:sp>
      <p:sp>
        <p:nvSpPr>
          <p:cNvPr id="14" name="TextBox 14"/>
          <p:cNvSpPr txBox="1"/>
          <p:nvPr/>
        </p:nvSpPr>
        <p:spPr>
          <a:xfrm>
            <a:off x="4402403" y="8332625"/>
            <a:ext cx="4186062" cy="925675"/>
          </a:xfrm>
          <a:prstGeom prst="rect">
            <a:avLst/>
          </a:prstGeom>
        </p:spPr>
        <p:txBody>
          <a:bodyPr lIns="0" tIns="0" rIns="0" bIns="0" rtlCol="0" anchor="t">
            <a:spAutoFit/>
          </a:bodyPr>
          <a:lstStyle/>
          <a:p>
            <a:pPr algn="ctr">
              <a:lnSpc>
                <a:spcPts val="3578"/>
              </a:lnSpc>
            </a:pPr>
            <a:r>
              <a:rPr lang="en-US" sz="2556">
                <a:solidFill>
                  <a:srgbClr val="E4E4E4"/>
                </a:solidFill>
                <a:latin typeface="Futura"/>
                <a:ea typeface="Futura"/>
                <a:cs typeface="Futura"/>
                <a:sym typeface="Futura"/>
              </a:rPr>
              <a:t>Conduct Sensor Health Audits.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141</Words>
  <Application>Microsoft Macintosh PowerPoint</Application>
  <PresentationFormat>Custom</PresentationFormat>
  <Paragraphs>22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Futura Bold</vt:lpstr>
      <vt:lpstr>Arial</vt:lpstr>
      <vt:lpstr>Futura Ultra-Bold</vt:lpstr>
      <vt:lpstr>Futura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Orange Modern Water Conservation Presentation</dc:title>
  <cp:lastModifiedBy>Khaled Mohamed</cp:lastModifiedBy>
  <cp:revision>2</cp:revision>
  <dcterms:created xsi:type="dcterms:W3CDTF">2006-08-16T00:00:00Z</dcterms:created>
  <dcterms:modified xsi:type="dcterms:W3CDTF">2025-05-22T07:06:57Z</dcterms:modified>
  <dc:identifier>DAGoFXlO-JE</dc:identifier>
</cp:coreProperties>
</file>